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Gagalin" charset="1" panose="00000500000000000000"/>
      <p:regular r:id="rId15"/>
    </p:embeddedFont>
    <p:embeddedFont>
      <p:font typeface="Helvetica World Italics" charset="1" panose="020B0500040000090004"/>
      <p:regular r:id="rId16"/>
    </p:embeddedFont>
    <p:embeddedFont>
      <p:font typeface="Helvetica World" charset="1" panose="020B0500040000020004"/>
      <p:regular r:id="rId17"/>
    </p:embeddedFont>
    <p:embeddedFont>
      <p:font typeface="Canva Sans Bold" charset="1" panose="020B0803030501040103"/>
      <p:regular r:id="rId18"/>
    </p:embeddedFont>
    <p:embeddedFont>
      <p:font typeface="Canva Sans" charset="1" panose="020B0503030501040103"/>
      <p:regular r:id="rId19"/>
    </p:embeddedFont>
    <p:embeddedFont>
      <p:font typeface="Helvetica World Bold" charset="1" panose="020B0800040000020004"/>
      <p:regular r:id="rId20"/>
    </p:embeddedFont>
    <p:embeddedFont>
      <p:font typeface="Arimo" charset="1" panose="020B060402020202020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jpeg>
</file>

<file path=ppt/media/image12.jpeg>
</file>

<file path=ppt/media/image13.png>
</file>

<file path=ppt/media/image14.jpeg>
</file>

<file path=ppt/media/image15.png>
</file>

<file path=ppt/media/image16.jpeg>
</file>

<file path=ppt/media/image17.jpeg>
</file>

<file path=ppt/media/image18.jpeg>
</file>

<file path=ppt/media/image19.jpeg>
</file>

<file path=ppt/media/image2.png>
</file>

<file path=ppt/media/image20.jpeg>
</file>

<file path=ppt/media/image21.png>
</file>

<file path=ppt/media/image3.svg>
</file>

<file path=ppt/media/image4.png>
</file>

<file path=ppt/media/image5.sv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 Id="rId4" Target="../media/image8.jpe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1.jpeg" Type="http://schemas.openxmlformats.org/officeDocument/2006/relationships/image"/><Relationship Id="rId4" Target="../media/image12.jpe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 Id="rId9" Target="../media/image1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4.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5.pn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6.jpe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8.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9.jpeg" Type="http://schemas.openxmlformats.org/officeDocument/2006/relationships/image"/><Relationship Id="rId4" Target="../media/image20.jpe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21.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8538696" y="2872220"/>
            <a:ext cx="1210608" cy="1361625"/>
          </a:xfrm>
          <a:custGeom>
            <a:avLst/>
            <a:gdLst/>
            <a:ahLst/>
            <a:cxnLst/>
            <a:rect r="r" b="b" t="t" l="l"/>
            <a:pathLst>
              <a:path h="1361625" w="1210608">
                <a:moveTo>
                  <a:pt x="0" y="0"/>
                </a:moveTo>
                <a:lnTo>
                  <a:pt x="1210608" y="0"/>
                </a:lnTo>
                <a:lnTo>
                  <a:pt x="1210608" y="1361625"/>
                </a:lnTo>
                <a:lnTo>
                  <a:pt x="0" y="136162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8700" y="8457936"/>
            <a:ext cx="2505790" cy="800364"/>
          </a:xfrm>
          <a:custGeom>
            <a:avLst/>
            <a:gdLst/>
            <a:ahLst/>
            <a:cxnLst/>
            <a:rect r="r" b="b" t="t" l="l"/>
            <a:pathLst>
              <a:path h="800364" w="2505790">
                <a:moveTo>
                  <a:pt x="0" y="0"/>
                </a:moveTo>
                <a:lnTo>
                  <a:pt x="2505790" y="0"/>
                </a:lnTo>
                <a:lnTo>
                  <a:pt x="2505790" y="800364"/>
                </a:lnTo>
                <a:lnTo>
                  <a:pt x="0" y="80036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0">
            <a:off x="14750495" y="8457936"/>
            <a:ext cx="2505790" cy="800364"/>
          </a:xfrm>
          <a:custGeom>
            <a:avLst/>
            <a:gdLst/>
            <a:ahLst/>
            <a:cxnLst/>
            <a:rect r="r" b="b" t="t" l="l"/>
            <a:pathLst>
              <a:path h="800364" w="2505790">
                <a:moveTo>
                  <a:pt x="2505791" y="0"/>
                </a:moveTo>
                <a:lnTo>
                  <a:pt x="0" y="0"/>
                </a:lnTo>
                <a:lnTo>
                  <a:pt x="0" y="800364"/>
                </a:lnTo>
                <a:lnTo>
                  <a:pt x="2505791" y="800364"/>
                </a:lnTo>
                <a:lnTo>
                  <a:pt x="2505791"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8885597" y="9151278"/>
            <a:ext cx="516806" cy="57507"/>
            <a:chOff x="0" y="0"/>
            <a:chExt cx="136114" cy="15146"/>
          </a:xfrm>
        </p:grpSpPr>
        <p:sp>
          <p:nvSpPr>
            <p:cNvPr name="Freeform 7" id="7"/>
            <p:cNvSpPr/>
            <p:nvPr/>
          </p:nvSpPr>
          <p:spPr>
            <a:xfrm flipH="false" flipV="false" rot="0">
              <a:off x="0" y="0"/>
              <a:ext cx="136114" cy="15146"/>
            </a:xfrm>
            <a:custGeom>
              <a:avLst/>
              <a:gdLst/>
              <a:ahLst/>
              <a:cxnLst/>
              <a:rect r="r" b="b" t="t" l="l"/>
              <a:pathLst>
                <a:path h="15146" w="136114">
                  <a:moveTo>
                    <a:pt x="7573" y="0"/>
                  </a:moveTo>
                  <a:lnTo>
                    <a:pt x="128541" y="0"/>
                  </a:lnTo>
                  <a:cubicBezTo>
                    <a:pt x="130549" y="0"/>
                    <a:pt x="132475" y="798"/>
                    <a:pt x="133895" y="2218"/>
                  </a:cubicBezTo>
                  <a:cubicBezTo>
                    <a:pt x="135316" y="3638"/>
                    <a:pt x="136114" y="5564"/>
                    <a:pt x="136114" y="7573"/>
                  </a:cubicBezTo>
                  <a:lnTo>
                    <a:pt x="136114" y="7573"/>
                  </a:lnTo>
                  <a:cubicBezTo>
                    <a:pt x="136114" y="11755"/>
                    <a:pt x="132723" y="15146"/>
                    <a:pt x="128541" y="15146"/>
                  </a:cubicBezTo>
                  <a:lnTo>
                    <a:pt x="7573" y="15146"/>
                  </a:lnTo>
                  <a:cubicBezTo>
                    <a:pt x="5564" y="15146"/>
                    <a:pt x="3638" y="14348"/>
                    <a:pt x="2218" y="12928"/>
                  </a:cubicBezTo>
                  <a:cubicBezTo>
                    <a:pt x="798" y="11508"/>
                    <a:pt x="0" y="9581"/>
                    <a:pt x="0" y="7573"/>
                  </a:cubicBezTo>
                  <a:lnTo>
                    <a:pt x="0" y="7573"/>
                  </a:lnTo>
                  <a:cubicBezTo>
                    <a:pt x="0" y="5564"/>
                    <a:pt x="798" y="3638"/>
                    <a:pt x="2218" y="2218"/>
                  </a:cubicBezTo>
                  <a:cubicBezTo>
                    <a:pt x="3638" y="798"/>
                    <a:pt x="5564" y="0"/>
                    <a:pt x="7573" y="0"/>
                  </a:cubicBezTo>
                  <a:close/>
                </a:path>
              </a:pathLst>
            </a:custGeom>
            <a:solidFill>
              <a:srgbClr val="FF3131"/>
            </a:solidFill>
          </p:spPr>
        </p:sp>
        <p:sp>
          <p:nvSpPr>
            <p:cNvPr name="TextBox 8" id="8"/>
            <p:cNvSpPr txBox="true"/>
            <p:nvPr/>
          </p:nvSpPr>
          <p:spPr>
            <a:xfrm>
              <a:off x="0" y="-28575"/>
              <a:ext cx="136114" cy="43721"/>
            </a:xfrm>
            <a:prstGeom prst="rect">
              <a:avLst/>
            </a:prstGeom>
          </p:spPr>
          <p:txBody>
            <a:bodyPr anchor="ctr" rtlCol="false" tIns="50800" lIns="50800" bIns="50800" rIns="50800"/>
            <a:lstStyle/>
            <a:p>
              <a:pPr algn="ctr">
                <a:lnSpc>
                  <a:spcPts val="1960"/>
                </a:lnSpc>
              </a:pPr>
            </a:p>
          </p:txBody>
        </p:sp>
      </p:grpSp>
      <p:sp>
        <p:nvSpPr>
          <p:cNvPr name="TextBox 9" id="9"/>
          <p:cNvSpPr txBox="true"/>
          <p:nvPr/>
        </p:nvSpPr>
        <p:spPr>
          <a:xfrm rot="0">
            <a:off x="1714300" y="4470780"/>
            <a:ext cx="14859400" cy="2148108"/>
          </a:xfrm>
          <a:prstGeom prst="rect">
            <a:avLst/>
          </a:prstGeom>
        </p:spPr>
        <p:txBody>
          <a:bodyPr anchor="t" rtlCol="false" tIns="0" lIns="0" bIns="0" rIns="0">
            <a:spAutoFit/>
          </a:bodyPr>
          <a:lstStyle/>
          <a:p>
            <a:pPr algn="ctr">
              <a:lnSpc>
                <a:spcPts val="17575"/>
              </a:lnSpc>
              <a:spcBef>
                <a:spcPct val="0"/>
              </a:spcBef>
            </a:pPr>
            <a:r>
              <a:rPr lang="en-US" sz="12553">
                <a:solidFill>
                  <a:srgbClr val="FF3131"/>
                </a:solidFill>
                <a:latin typeface="Gagalin"/>
                <a:ea typeface="Gagalin"/>
                <a:cs typeface="Gagalin"/>
                <a:sym typeface="Gagalin"/>
              </a:rPr>
              <a:t>PHISHNG ATTACKS</a:t>
            </a:r>
          </a:p>
        </p:txBody>
      </p:sp>
      <p:sp>
        <p:nvSpPr>
          <p:cNvPr name="TextBox 10" id="10"/>
          <p:cNvSpPr txBox="true"/>
          <p:nvPr/>
        </p:nvSpPr>
        <p:spPr>
          <a:xfrm rot="0">
            <a:off x="3534490" y="8411415"/>
            <a:ext cx="3771461" cy="739863"/>
          </a:xfrm>
          <a:prstGeom prst="rect">
            <a:avLst/>
          </a:prstGeom>
        </p:spPr>
        <p:txBody>
          <a:bodyPr anchor="t" rtlCol="false" tIns="0" lIns="0" bIns="0" rIns="0">
            <a:spAutoFit/>
          </a:bodyPr>
          <a:lstStyle/>
          <a:p>
            <a:pPr algn="l">
              <a:lnSpc>
                <a:spcPts val="2795"/>
              </a:lnSpc>
            </a:pPr>
            <a:r>
              <a:rPr lang="en-US" sz="1996" i="true">
                <a:solidFill>
                  <a:srgbClr val="FFFFFF"/>
                </a:solidFill>
                <a:latin typeface="Helvetica World Italics"/>
                <a:ea typeface="Helvetica World Italics"/>
                <a:cs typeface="Helvetica World Italics"/>
                <a:sym typeface="Helvetica World Italics"/>
              </a:rPr>
              <a:t>BY : </a:t>
            </a:r>
          </a:p>
          <a:p>
            <a:pPr algn="l">
              <a:lnSpc>
                <a:spcPts val="2795"/>
              </a:lnSpc>
              <a:spcBef>
                <a:spcPct val="0"/>
              </a:spcBef>
            </a:pPr>
            <a:r>
              <a:rPr lang="en-US" sz="1996" i="true">
                <a:solidFill>
                  <a:srgbClr val="FFFFFF"/>
                </a:solidFill>
                <a:latin typeface="Helvetica World Italics"/>
                <a:ea typeface="Helvetica World Italics"/>
                <a:cs typeface="Helvetica World Italics"/>
                <a:sym typeface="Helvetica World Italics"/>
              </a:rPr>
              <a:t>FATIMA ZAHRAE LAAROUSSI</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1028700" y="2762314"/>
            <a:ext cx="7074713" cy="6395541"/>
            <a:chOff x="0" y="0"/>
            <a:chExt cx="6350000" cy="5740400"/>
          </a:xfrm>
        </p:grpSpPr>
        <p:sp>
          <p:nvSpPr>
            <p:cNvPr name="Freeform 4" id="4"/>
            <p:cNvSpPr/>
            <p:nvPr/>
          </p:nvSpPr>
          <p:spPr>
            <a:xfrm flipH="false" flipV="false" rot="0">
              <a:off x="0" y="0"/>
              <a:ext cx="6351270" cy="5741670"/>
            </a:xfrm>
            <a:custGeom>
              <a:avLst/>
              <a:gdLst/>
              <a:ahLst/>
              <a:cxnLst/>
              <a:rect r="r" b="b" t="t" l="l"/>
              <a:pathLst>
                <a:path h="5741670" w="6351270">
                  <a:moveTo>
                    <a:pt x="0" y="542290"/>
                  </a:moveTo>
                  <a:lnTo>
                    <a:pt x="0" y="2392680"/>
                  </a:lnTo>
                  <a:cubicBezTo>
                    <a:pt x="0" y="2691130"/>
                    <a:pt x="242570" y="2933700"/>
                    <a:pt x="542290" y="2933700"/>
                  </a:cubicBezTo>
                  <a:lnTo>
                    <a:pt x="1148080" y="2933700"/>
                  </a:lnTo>
                  <a:cubicBezTo>
                    <a:pt x="1447800" y="2933700"/>
                    <a:pt x="1690370" y="3176270"/>
                    <a:pt x="1690370" y="3475990"/>
                  </a:cubicBezTo>
                  <a:lnTo>
                    <a:pt x="1690370" y="5199380"/>
                  </a:lnTo>
                  <a:cubicBezTo>
                    <a:pt x="1690370" y="5499100"/>
                    <a:pt x="1932940" y="5741670"/>
                    <a:pt x="2232660" y="5741670"/>
                  </a:cubicBezTo>
                  <a:lnTo>
                    <a:pt x="3599180" y="5741670"/>
                  </a:lnTo>
                  <a:cubicBezTo>
                    <a:pt x="3735070" y="5741670"/>
                    <a:pt x="3867150" y="5689600"/>
                    <a:pt x="3967480" y="5598160"/>
                  </a:cubicBezTo>
                  <a:lnTo>
                    <a:pt x="6177280" y="3553460"/>
                  </a:lnTo>
                  <a:cubicBezTo>
                    <a:pt x="6287770" y="3450590"/>
                    <a:pt x="6351270" y="3307080"/>
                    <a:pt x="6351270" y="3155950"/>
                  </a:cubicBezTo>
                  <a:lnTo>
                    <a:pt x="6351270" y="542290"/>
                  </a:lnTo>
                  <a:cubicBezTo>
                    <a:pt x="6350000" y="242570"/>
                    <a:pt x="6107430" y="0"/>
                    <a:pt x="5807710" y="0"/>
                  </a:cubicBezTo>
                  <a:lnTo>
                    <a:pt x="542290" y="0"/>
                  </a:lnTo>
                  <a:cubicBezTo>
                    <a:pt x="242570" y="0"/>
                    <a:pt x="0" y="242570"/>
                    <a:pt x="0" y="542290"/>
                  </a:cubicBezTo>
                  <a:close/>
                </a:path>
              </a:pathLst>
            </a:custGeom>
            <a:blipFill>
              <a:blip r:embed="rId3"/>
              <a:stretch>
                <a:fillRect l="-11796" t="0" r="-30849" b="0"/>
              </a:stretch>
            </a:blipFill>
          </p:spPr>
        </p:sp>
      </p:grpSp>
      <p:grpSp>
        <p:nvGrpSpPr>
          <p:cNvPr name="Group 5" id="5"/>
          <p:cNvGrpSpPr/>
          <p:nvPr/>
        </p:nvGrpSpPr>
        <p:grpSpPr>
          <a:xfrm rot="0">
            <a:off x="-529472" y="6409591"/>
            <a:ext cx="3116344" cy="5246370"/>
            <a:chOff x="0" y="0"/>
            <a:chExt cx="3771900" cy="6350000"/>
          </a:xfrm>
        </p:grpSpPr>
        <p:sp>
          <p:nvSpPr>
            <p:cNvPr name="Freeform 6" id="6"/>
            <p:cNvSpPr/>
            <p:nvPr/>
          </p:nvSpPr>
          <p:spPr>
            <a:xfrm flipH="false" flipV="false" rot="0">
              <a:off x="0" y="0"/>
              <a:ext cx="3771900" cy="6502400"/>
            </a:xfrm>
            <a:custGeom>
              <a:avLst/>
              <a:gdLst/>
              <a:ahLst/>
              <a:cxnLst/>
              <a:rect r="r" b="b" t="t" l="l"/>
              <a:pathLst>
                <a:path h="6502400" w="3771900">
                  <a:moveTo>
                    <a:pt x="0" y="546100"/>
                  </a:moveTo>
                  <a:lnTo>
                    <a:pt x="0" y="3953510"/>
                  </a:lnTo>
                  <a:cubicBezTo>
                    <a:pt x="0" y="4132580"/>
                    <a:pt x="87630" y="4301490"/>
                    <a:pt x="236220" y="4403090"/>
                  </a:cubicBezTo>
                  <a:lnTo>
                    <a:pt x="2914650" y="6252210"/>
                  </a:lnTo>
                  <a:cubicBezTo>
                    <a:pt x="3276600" y="6502400"/>
                    <a:pt x="3771900" y="6243320"/>
                    <a:pt x="3771900" y="5802630"/>
                  </a:cubicBezTo>
                  <a:lnTo>
                    <a:pt x="3771900" y="546100"/>
                  </a:lnTo>
                  <a:cubicBezTo>
                    <a:pt x="3771900" y="243840"/>
                    <a:pt x="3526790" y="0"/>
                    <a:pt x="3225800" y="0"/>
                  </a:cubicBezTo>
                  <a:lnTo>
                    <a:pt x="546100" y="0"/>
                  </a:lnTo>
                  <a:cubicBezTo>
                    <a:pt x="245110" y="0"/>
                    <a:pt x="0" y="245110"/>
                    <a:pt x="0" y="546100"/>
                  </a:cubicBezTo>
                  <a:close/>
                </a:path>
              </a:pathLst>
            </a:custGeom>
            <a:blipFill>
              <a:blip r:embed="rId4"/>
              <a:stretch>
                <a:fillRect l="-99311" t="0" r="-99311" b="0"/>
              </a:stretch>
            </a:blipFill>
          </p:spPr>
        </p:sp>
      </p:grpSp>
      <p:grpSp>
        <p:nvGrpSpPr>
          <p:cNvPr name="Group 7" id="7"/>
          <p:cNvGrpSpPr/>
          <p:nvPr/>
        </p:nvGrpSpPr>
        <p:grpSpPr>
          <a:xfrm rot="0">
            <a:off x="7289808" y="2260726"/>
            <a:ext cx="1236533" cy="123653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3131"/>
            </a:solidFill>
          </p:spPr>
        </p:sp>
        <p:sp>
          <p:nvSpPr>
            <p:cNvPr name="TextBox 9" id="9"/>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
        <p:nvSpPr>
          <p:cNvPr name="Freeform 10" id="10"/>
          <p:cNvSpPr/>
          <p:nvPr/>
        </p:nvSpPr>
        <p:spPr>
          <a:xfrm flipH="false" flipV="false" rot="0">
            <a:off x="7587968" y="2518954"/>
            <a:ext cx="640214" cy="720077"/>
          </a:xfrm>
          <a:custGeom>
            <a:avLst/>
            <a:gdLst/>
            <a:ahLst/>
            <a:cxnLst/>
            <a:rect r="r" b="b" t="t" l="l"/>
            <a:pathLst>
              <a:path h="720077" w="640214">
                <a:moveTo>
                  <a:pt x="0" y="0"/>
                </a:moveTo>
                <a:lnTo>
                  <a:pt x="640214" y="0"/>
                </a:lnTo>
                <a:lnTo>
                  <a:pt x="640214" y="720077"/>
                </a:lnTo>
                <a:lnTo>
                  <a:pt x="0" y="72007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true" flipV="false" rot="0">
            <a:off x="16330412" y="8329412"/>
            <a:ext cx="928888" cy="928888"/>
          </a:xfrm>
          <a:custGeom>
            <a:avLst/>
            <a:gdLst/>
            <a:ahLst/>
            <a:cxnLst/>
            <a:rect r="r" b="b" t="t" l="l"/>
            <a:pathLst>
              <a:path h="928888" w="928888">
                <a:moveTo>
                  <a:pt x="928888" y="0"/>
                </a:moveTo>
                <a:lnTo>
                  <a:pt x="0" y="0"/>
                </a:lnTo>
                <a:lnTo>
                  <a:pt x="0" y="928888"/>
                </a:lnTo>
                <a:lnTo>
                  <a:pt x="928888" y="928888"/>
                </a:lnTo>
                <a:lnTo>
                  <a:pt x="928888"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2" id="12"/>
          <p:cNvSpPr txBox="true"/>
          <p:nvPr/>
        </p:nvSpPr>
        <p:spPr>
          <a:xfrm rot="0">
            <a:off x="9277565" y="1571971"/>
            <a:ext cx="7981735" cy="1307021"/>
          </a:xfrm>
          <a:prstGeom prst="rect">
            <a:avLst/>
          </a:prstGeom>
        </p:spPr>
        <p:txBody>
          <a:bodyPr anchor="t" rtlCol="false" tIns="0" lIns="0" bIns="0" rIns="0">
            <a:spAutoFit/>
          </a:bodyPr>
          <a:lstStyle/>
          <a:p>
            <a:pPr algn="l">
              <a:lnSpc>
                <a:spcPts val="10081"/>
              </a:lnSpc>
            </a:pPr>
            <a:r>
              <a:rPr lang="en-US" sz="9165">
                <a:solidFill>
                  <a:srgbClr val="FF3131"/>
                </a:solidFill>
                <a:latin typeface="Gagalin"/>
                <a:ea typeface="Gagalin"/>
                <a:cs typeface="Gagalin"/>
                <a:sym typeface="Gagalin"/>
              </a:rPr>
              <a:t>INTRODUCTION</a:t>
            </a:r>
          </a:p>
        </p:txBody>
      </p:sp>
      <p:sp>
        <p:nvSpPr>
          <p:cNvPr name="TextBox 13" id="13"/>
          <p:cNvSpPr txBox="true"/>
          <p:nvPr/>
        </p:nvSpPr>
        <p:spPr>
          <a:xfrm rot="0">
            <a:off x="8759498" y="3532197"/>
            <a:ext cx="8268515" cy="4096386"/>
          </a:xfrm>
          <a:prstGeom prst="rect">
            <a:avLst/>
          </a:prstGeom>
        </p:spPr>
        <p:txBody>
          <a:bodyPr anchor="t" rtlCol="false" tIns="0" lIns="0" bIns="0" rIns="0">
            <a:spAutoFit/>
          </a:bodyPr>
          <a:lstStyle/>
          <a:p>
            <a:pPr algn="just">
              <a:lnSpc>
                <a:spcPts val="3639"/>
              </a:lnSpc>
              <a:spcBef>
                <a:spcPct val="0"/>
              </a:spcBef>
            </a:pPr>
            <a:r>
              <a:rPr lang="en-US" sz="2599">
                <a:solidFill>
                  <a:srgbClr val="FFFFFF"/>
                </a:solidFill>
                <a:latin typeface="Helvetica World"/>
                <a:ea typeface="Helvetica World"/>
                <a:cs typeface="Helvetica World"/>
                <a:sym typeface="Helvetica World"/>
              </a:rPr>
              <a:t>In today’s digital world, cyber threats are evolving rapidly  and phishing remains one of the most persistent and dangerous tactics used by attackers. This training was created as part of my cybersecurity internship to raise awareness about phishing techniques and help others recognize and avoid common traps. Whether you're a student, employee, or everyday internet user, understanding how phishing works is essential to staying secure online.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14695154" y="2066651"/>
            <a:ext cx="3873203" cy="5456752"/>
            <a:chOff x="0" y="0"/>
            <a:chExt cx="4507230" cy="6350000"/>
          </a:xfrm>
        </p:grpSpPr>
        <p:sp>
          <p:nvSpPr>
            <p:cNvPr name="Freeform 4" id="4"/>
            <p:cNvSpPr/>
            <p:nvPr/>
          </p:nvSpPr>
          <p:spPr>
            <a:xfrm flipH="false" flipV="false" rot="0">
              <a:off x="0" y="0"/>
              <a:ext cx="4505960" cy="6350000"/>
            </a:xfrm>
            <a:custGeom>
              <a:avLst/>
              <a:gdLst/>
              <a:ahLst/>
              <a:cxnLst/>
              <a:rect r="r" b="b" t="t" l="l"/>
              <a:pathLst>
                <a:path h="6350000" w="4505960">
                  <a:moveTo>
                    <a:pt x="0" y="561340"/>
                  </a:moveTo>
                  <a:lnTo>
                    <a:pt x="0" y="3961130"/>
                  </a:lnTo>
                  <a:cubicBezTo>
                    <a:pt x="0" y="4272280"/>
                    <a:pt x="252730" y="4523740"/>
                    <a:pt x="562610" y="4522470"/>
                  </a:cubicBezTo>
                  <a:cubicBezTo>
                    <a:pt x="873760" y="4521200"/>
                    <a:pt x="1126490" y="4773930"/>
                    <a:pt x="1125220" y="5085080"/>
                  </a:cubicBezTo>
                  <a:lnTo>
                    <a:pt x="1123950" y="5787390"/>
                  </a:lnTo>
                  <a:cubicBezTo>
                    <a:pt x="1123950" y="6098540"/>
                    <a:pt x="1375410" y="6350000"/>
                    <a:pt x="1685290" y="6350000"/>
                  </a:cubicBezTo>
                  <a:lnTo>
                    <a:pt x="3944620" y="6350000"/>
                  </a:lnTo>
                  <a:cubicBezTo>
                    <a:pt x="4254500" y="6350000"/>
                    <a:pt x="4505960" y="6098540"/>
                    <a:pt x="4505960" y="5788660"/>
                  </a:cubicBezTo>
                  <a:lnTo>
                    <a:pt x="4505960" y="2679700"/>
                  </a:lnTo>
                  <a:cubicBezTo>
                    <a:pt x="4505960" y="2494280"/>
                    <a:pt x="4414520" y="2321560"/>
                    <a:pt x="4262120" y="2217420"/>
                  </a:cubicBezTo>
                  <a:lnTo>
                    <a:pt x="1184910" y="99060"/>
                  </a:lnTo>
                  <a:cubicBezTo>
                    <a:pt x="1090930" y="34290"/>
                    <a:pt x="980440" y="0"/>
                    <a:pt x="866140" y="0"/>
                  </a:cubicBezTo>
                  <a:lnTo>
                    <a:pt x="561340" y="0"/>
                  </a:lnTo>
                  <a:cubicBezTo>
                    <a:pt x="251460" y="0"/>
                    <a:pt x="0" y="251460"/>
                    <a:pt x="0" y="561340"/>
                  </a:cubicBezTo>
                  <a:close/>
                </a:path>
              </a:pathLst>
            </a:custGeom>
            <a:blipFill>
              <a:blip r:embed="rId3"/>
              <a:stretch>
                <a:fillRect l="0" t="-3253" r="0" b="-3253"/>
              </a:stretch>
            </a:blipFill>
          </p:spPr>
        </p:sp>
      </p:grpSp>
      <p:grpSp>
        <p:nvGrpSpPr>
          <p:cNvPr name="Group 5" id="5"/>
          <p:cNvGrpSpPr/>
          <p:nvPr/>
        </p:nvGrpSpPr>
        <p:grpSpPr>
          <a:xfrm rot="0">
            <a:off x="8063354" y="2066651"/>
            <a:ext cx="6049721" cy="3631042"/>
            <a:chOff x="0" y="0"/>
            <a:chExt cx="6350000" cy="3811270"/>
          </a:xfrm>
        </p:grpSpPr>
        <p:sp>
          <p:nvSpPr>
            <p:cNvPr name="Freeform 6" id="6"/>
            <p:cNvSpPr/>
            <p:nvPr/>
          </p:nvSpPr>
          <p:spPr>
            <a:xfrm flipH="false" flipV="false" rot="0">
              <a:off x="0" y="0"/>
              <a:ext cx="6350000" cy="3811270"/>
            </a:xfrm>
            <a:custGeom>
              <a:avLst/>
              <a:gdLst/>
              <a:ahLst/>
              <a:cxnLst/>
              <a:rect r="r" b="b" t="t" l="l"/>
              <a:pathLst>
                <a:path h="3811270" w="6350000">
                  <a:moveTo>
                    <a:pt x="1648460" y="0"/>
                  </a:moveTo>
                  <a:lnTo>
                    <a:pt x="5812790" y="0"/>
                  </a:lnTo>
                  <a:cubicBezTo>
                    <a:pt x="6109970" y="0"/>
                    <a:pt x="6350000" y="240030"/>
                    <a:pt x="6350000" y="537210"/>
                  </a:cubicBezTo>
                  <a:lnTo>
                    <a:pt x="6350000" y="2466340"/>
                  </a:lnTo>
                  <a:cubicBezTo>
                    <a:pt x="6350000" y="2763520"/>
                    <a:pt x="6109970" y="3003550"/>
                    <a:pt x="5812790" y="3003550"/>
                  </a:cubicBezTo>
                  <a:lnTo>
                    <a:pt x="4751070" y="3003550"/>
                  </a:lnTo>
                  <a:cubicBezTo>
                    <a:pt x="4587240" y="3003550"/>
                    <a:pt x="4431030" y="3078480"/>
                    <a:pt x="4329430" y="3208020"/>
                  </a:cubicBezTo>
                  <a:lnTo>
                    <a:pt x="4013200" y="3606800"/>
                  </a:lnTo>
                  <a:cubicBezTo>
                    <a:pt x="3911600" y="3735070"/>
                    <a:pt x="3756660" y="3811270"/>
                    <a:pt x="3591560" y="3811270"/>
                  </a:cubicBezTo>
                  <a:lnTo>
                    <a:pt x="537210" y="3811270"/>
                  </a:lnTo>
                  <a:cubicBezTo>
                    <a:pt x="240030" y="3811270"/>
                    <a:pt x="0" y="3571240"/>
                    <a:pt x="0" y="3274060"/>
                  </a:cubicBezTo>
                  <a:lnTo>
                    <a:pt x="0" y="1375410"/>
                  </a:lnTo>
                  <a:cubicBezTo>
                    <a:pt x="0" y="1206500"/>
                    <a:pt x="78740" y="1047750"/>
                    <a:pt x="213360" y="946150"/>
                  </a:cubicBezTo>
                  <a:lnTo>
                    <a:pt x="1324610" y="107950"/>
                  </a:lnTo>
                  <a:cubicBezTo>
                    <a:pt x="1417320" y="38100"/>
                    <a:pt x="1531620" y="0"/>
                    <a:pt x="1648460" y="0"/>
                  </a:cubicBezTo>
                  <a:close/>
                </a:path>
              </a:pathLst>
            </a:custGeom>
            <a:blipFill>
              <a:blip r:embed="rId4"/>
              <a:stretch>
                <a:fillRect l="0" t="-2170" r="0" b="-2170"/>
              </a:stretch>
            </a:blipFill>
          </p:spPr>
        </p:sp>
      </p:grpSp>
      <p:grpSp>
        <p:nvGrpSpPr>
          <p:cNvPr name="Group 7" id="7"/>
          <p:cNvGrpSpPr/>
          <p:nvPr/>
        </p:nvGrpSpPr>
        <p:grpSpPr>
          <a:xfrm rot="0">
            <a:off x="-1042176" y="345585"/>
            <a:ext cx="8400680" cy="10166128"/>
            <a:chOff x="0" y="0"/>
            <a:chExt cx="2212525" cy="2677499"/>
          </a:xfrm>
        </p:grpSpPr>
        <p:sp>
          <p:nvSpPr>
            <p:cNvPr name="Freeform 8" id="8"/>
            <p:cNvSpPr/>
            <p:nvPr/>
          </p:nvSpPr>
          <p:spPr>
            <a:xfrm flipH="false" flipV="false" rot="0">
              <a:off x="0" y="0"/>
              <a:ext cx="2212525" cy="2677499"/>
            </a:xfrm>
            <a:custGeom>
              <a:avLst/>
              <a:gdLst/>
              <a:ahLst/>
              <a:cxnLst/>
              <a:rect r="r" b="b" t="t" l="l"/>
              <a:pathLst>
                <a:path h="2677499" w="2212525">
                  <a:moveTo>
                    <a:pt x="23040" y="0"/>
                  </a:moveTo>
                  <a:lnTo>
                    <a:pt x="2189485" y="0"/>
                  </a:lnTo>
                  <a:cubicBezTo>
                    <a:pt x="2202210" y="0"/>
                    <a:pt x="2212525" y="10315"/>
                    <a:pt x="2212525" y="23040"/>
                  </a:cubicBezTo>
                  <a:lnTo>
                    <a:pt x="2212525" y="2654459"/>
                  </a:lnTo>
                  <a:cubicBezTo>
                    <a:pt x="2212525" y="2660570"/>
                    <a:pt x="2210097" y="2666430"/>
                    <a:pt x="2205777" y="2670751"/>
                  </a:cubicBezTo>
                  <a:cubicBezTo>
                    <a:pt x="2201456" y="2675071"/>
                    <a:pt x="2195596" y="2677499"/>
                    <a:pt x="2189485" y="2677499"/>
                  </a:cubicBezTo>
                  <a:lnTo>
                    <a:pt x="23040" y="2677499"/>
                  </a:lnTo>
                  <a:cubicBezTo>
                    <a:pt x="10315" y="2677499"/>
                    <a:pt x="0" y="2667184"/>
                    <a:pt x="0" y="2654459"/>
                  </a:cubicBezTo>
                  <a:lnTo>
                    <a:pt x="0" y="23040"/>
                  </a:lnTo>
                  <a:cubicBezTo>
                    <a:pt x="0" y="10315"/>
                    <a:pt x="10315" y="0"/>
                    <a:pt x="23040" y="0"/>
                  </a:cubicBezTo>
                  <a:close/>
                </a:path>
              </a:pathLst>
            </a:custGeom>
            <a:solidFill>
              <a:srgbClr val="000000">
                <a:alpha val="0"/>
              </a:srgbClr>
            </a:solidFill>
            <a:ln w="9525" cap="rnd">
              <a:solidFill>
                <a:srgbClr val="FFFFFF"/>
              </a:solidFill>
              <a:prstDash val="solid"/>
              <a:round/>
            </a:ln>
          </p:spPr>
        </p:sp>
        <p:sp>
          <p:nvSpPr>
            <p:cNvPr name="TextBox 9" id="9"/>
            <p:cNvSpPr txBox="true"/>
            <p:nvPr/>
          </p:nvSpPr>
          <p:spPr>
            <a:xfrm>
              <a:off x="0" y="-28575"/>
              <a:ext cx="2212525" cy="2706074"/>
            </a:xfrm>
            <a:prstGeom prst="rect">
              <a:avLst/>
            </a:prstGeom>
          </p:spPr>
          <p:txBody>
            <a:bodyPr anchor="ctr" rtlCol="false" tIns="50800" lIns="50800" bIns="50800" rIns="50800"/>
            <a:lstStyle/>
            <a:p>
              <a:pPr algn="ctr">
                <a:lnSpc>
                  <a:spcPts val="1960"/>
                </a:lnSpc>
              </a:pPr>
            </a:p>
          </p:txBody>
        </p:sp>
      </p:grpSp>
      <p:grpSp>
        <p:nvGrpSpPr>
          <p:cNvPr name="Group 10" id="10"/>
          <p:cNvGrpSpPr/>
          <p:nvPr/>
        </p:nvGrpSpPr>
        <p:grpSpPr>
          <a:xfrm rot="0">
            <a:off x="8063354" y="2066651"/>
            <a:ext cx="1236533" cy="123653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3131"/>
            </a:solidFill>
          </p:spPr>
        </p:sp>
        <p:sp>
          <p:nvSpPr>
            <p:cNvPr name="TextBox 12" id="12"/>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
        <p:nvSpPr>
          <p:cNvPr name="Freeform 13" id="13"/>
          <p:cNvSpPr/>
          <p:nvPr/>
        </p:nvSpPr>
        <p:spPr>
          <a:xfrm flipH="false" flipV="false" rot="0">
            <a:off x="8361514" y="2324879"/>
            <a:ext cx="640214" cy="720077"/>
          </a:xfrm>
          <a:custGeom>
            <a:avLst/>
            <a:gdLst/>
            <a:ahLst/>
            <a:cxnLst/>
            <a:rect r="r" b="b" t="t" l="l"/>
            <a:pathLst>
              <a:path h="720077" w="640214">
                <a:moveTo>
                  <a:pt x="0" y="0"/>
                </a:moveTo>
                <a:lnTo>
                  <a:pt x="640214" y="0"/>
                </a:lnTo>
                <a:lnTo>
                  <a:pt x="640214" y="720077"/>
                </a:lnTo>
                <a:lnTo>
                  <a:pt x="0" y="72007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4" id="14"/>
          <p:cNvSpPr/>
          <p:nvPr/>
        </p:nvSpPr>
        <p:spPr>
          <a:xfrm flipH="true" flipV="false" rot="0">
            <a:off x="16330412" y="8329412"/>
            <a:ext cx="928888" cy="928888"/>
          </a:xfrm>
          <a:custGeom>
            <a:avLst/>
            <a:gdLst/>
            <a:ahLst/>
            <a:cxnLst/>
            <a:rect r="r" b="b" t="t" l="l"/>
            <a:pathLst>
              <a:path h="928888" w="928888">
                <a:moveTo>
                  <a:pt x="928888" y="0"/>
                </a:moveTo>
                <a:lnTo>
                  <a:pt x="0" y="0"/>
                </a:lnTo>
                <a:lnTo>
                  <a:pt x="0" y="928888"/>
                </a:lnTo>
                <a:lnTo>
                  <a:pt x="928888" y="928888"/>
                </a:lnTo>
                <a:lnTo>
                  <a:pt x="928888"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5" id="15"/>
          <p:cNvSpPr/>
          <p:nvPr/>
        </p:nvSpPr>
        <p:spPr>
          <a:xfrm flipH="false" flipV="false" rot="0">
            <a:off x="8601513" y="6180297"/>
            <a:ext cx="6093641" cy="3503844"/>
          </a:xfrm>
          <a:custGeom>
            <a:avLst/>
            <a:gdLst/>
            <a:ahLst/>
            <a:cxnLst/>
            <a:rect r="r" b="b" t="t" l="l"/>
            <a:pathLst>
              <a:path h="3503844" w="6093641">
                <a:moveTo>
                  <a:pt x="0" y="0"/>
                </a:moveTo>
                <a:lnTo>
                  <a:pt x="6093641" y="0"/>
                </a:lnTo>
                <a:lnTo>
                  <a:pt x="6093641" y="3503844"/>
                </a:lnTo>
                <a:lnTo>
                  <a:pt x="0" y="3503844"/>
                </a:lnTo>
                <a:lnTo>
                  <a:pt x="0" y="0"/>
                </a:lnTo>
                <a:close/>
              </a:path>
            </a:pathLst>
          </a:custGeom>
          <a:blipFill>
            <a:blip r:embed="rId9"/>
            <a:stretch>
              <a:fillRect l="0" t="0" r="0" b="0"/>
            </a:stretch>
          </a:blipFill>
        </p:spPr>
      </p:sp>
      <p:sp>
        <p:nvSpPr>
          <p:cNvPr name="TextBox 16" id="16"/>
          <p:cNvSpPr txBox="true"/>
          <p:nvPr/>
        </p:nvSpPr>
        <p:spPr>
          <a:xfrm rot="0">
            <a:off x="492844" y="509182"/>
            <a:ext cx="5777911" cy="519518"/>
          </a:xfrm>
          <a:prstGeom prst="rect">
            <a:avLst/>
          </a:prstGeom>
        </p:spPr>
        <p:txBody>
          <a:bodyPr anchor="t" rtlCol="false" tIns="0" lIns="0" bIns="0" rIns="0">
            <a:spAutoFit/>
          </a:bodyPr>
          <a:lstStyle/>
          <a:p>
            <a:pPr algn="l">
              <a:lnSpc>
                <a:spcPts val="3915"/>
              </a:lnSpc>
              <a:spcBef>
                <a:spcPct val="0"/>
              </a:spcBef>
            </a:pPr>
            <a:r>
              <a:rPr lang="en-US" sz="2796" i="true">
                <a:solidFill>
                  <a:srgbClr val="FF3131"/>
                </a:solidFill>
                <a:latin typeface="Helvetica World Italics"/>
                <a:ea typeface="Helvetica World Italics"/>
                <a:cs typeface="Helvetica World Italics"/>
                <a:sym typeface="Helvetica World Italics"/>
              </a:rPr>
              <a:t>WHAT IS PHISHING?</a:t>
            </a:r>
          </a:p>
        </p:txBody>
      </p:sp>
      <p:sp>
        <p:nvSpPr>
          <p:cNvPr name="TextBox 17" id="17"/>
          <p:cNvSpPr txBox="true"/>
          <p:nvPr/>
        </p:nvSpPr>
        <p:spPr>
          <a:xfrm rot="0">
            <a:off x="492844" y="1148859"/>
            <a:ext cx="6606666" cy="1656715"/>
          </a:xfrm>
          <a:prstGeom prst="rect">
            <a:avLst/>
          </a:prstGeom>
        </p:spPr>
        <p:txBody>
          <a:bodyPr anchor="t" rtlCol="false" tIns="0" lIns="0" bIns="0" rIns="0">
            <a:spAutoFit/>
          </a:bodyPr>
          <a:lstStyle/>
          <a:p>
            <a:pPr algn="just">
              <a:lnSpc>
                <a:spcPts val="2659"/>
              </a:lnSpc>
              <a:spcBef>
                <a:spcPct val="0"/>
              </a:spcBef>
            </a:pPr>
            <a:r>
              <a:rPr lang="en-US" b="true" sz="1899">
                <a:solidFill>
                  <a:srgbClr val="FFFFFF"/>
                </a:solidFill>
                <a:latin typeface="Canva Sans Bold"/>
                <a:ea typeface="Canva Sans Bold"/>
                <a:cs typeface="Canva Sans Bold"/>
                <a:sym typeface="Canva Sans Bold"/>
              </a:rPr>
              <a:t>Phishing is a type of cyberattack where attackers pretend to be trusted entities (such as a bank, company, or colleague) to trick people into revealing sensitive information like passwords, credit card numbers, or login credentials.</a:t>
            </a:r>
          </a:p>
        </p:txBody>
      </p:sp>
      <p:sp>
        <p:nvSpPr>
          <p:cNvPr name="TextBox 18" id="18"/>
          <p:cNvSpPr txBox="true"/>
          <p:nvPr/>
        </p:nvSpPr>
        <p:spPr>
          <a:xfrm rot="0">
            <a:off x="492844" y="3844072"/>
            <a:ext cx="6606666" cy="5840069"/>
          </a:xfrm>
          <a:prstGeom prst="rect">
            <a:avLst/>
          </a:prstGeom>
        </p:spPr>
        <p:txBody>
          <a:bodyPr anchor="t" rtlCol="false" tIns="0" lIns="0" bIns="0" rIns="0">
            <a:spAutoFit/>
          </a:bodyPr>
          <a:lstStyle/>
          <a:p>
            <a:pPr algn="l">
              <a:lnSpc>
                <a:spcPts val="3081"/>
              </a:lnSpc>
            </a:pPr>
            <a:r>
              <a:rPr lang="en-US" sz="2201" b="true">
                <a:solidFill>
                  <a:srgbClr val="FFFFFF"/>
                </a:solidFill>
                <a:latin typeface="Canva Sans Bold"/>
                <a:ea typeface="Canva Sans Bold"/>
                <a:cs typeface="Canva Sans Bold"/>
                <a:sym typeface="Canva Sans Bold"/>
              </a:rPr>
              <a:t>✉️ Email Phishing</a:t>
            </a:r>
          </a:p>
          <a:p>
            <a:pPr algn="l">
              <a:lnSpc>
                <a:spcPts val="3081"/>
              </a:lnSpc>
            </a:pPr>
            <a:r>
              <a:rPr lang="en-US" sz="2201">
                <a:solidFill>
                  <a:srgbClr val="FFFFFF"/>
                </a:solidFill>
                <a:latin typeface="Canva Sans"/>
                <a:ea typeface="Canva Sans"/>
                <a:cs typeface="Canva Sans"/>
                <a:sym typeface="Canva Sans"/>
              </a:rPr>
              <a:t>You receive an email that looks like it’s from your bank asking you to "verify your account" through a fake link.</a:t>
            </a:r>
          </a:p>
          <a:p>
            <a:pPr algn="l">
              <a:lnSpc>
                <a:spcPts val="3081"/>
              </a:lnSpc>
            </a:pPr>
            <a:r>
              <a:rPr lang="en-US" sz="2201">
                <a:solidFill>
                  <a:srgbClr val="FFFFFF"/>
                </a:solidFill>
                <a:latin typeface="Canva Sans"/>
                <a:ea typeface="Canva Sans"/>
                <a:cs typeface="Canva Sans"/>
                <a:sym typeface="Canva Sans"/>
              </a:rPr>
              <a:t>📱 </a:t>
            </a:r>
            <a:r>
              <a:rPr lang="en-US" sz="2201" b="true">
                <a:solidFill>
                  <a:srgbClr val="FFFFFF"/>
                </a:solidFill>
                <a:latin typeface="Canva Sans Bold"/>
                <a:ea typeface="Canva Sans Bold"/>
                <a:cs typeface="Canva Sans Bold"/>
                <a:sym typeface="Canva Sans Bold"/>
              </a:rPr>
              <a:t>SMS Phishing (Smishing)</a:t>
            </a:r>
          </a:p>
          <a:p>
            <a:pPr algn="l">
              <a:lnSpc>
                <a:spcPts val="3081"/>
              </a:lnSpc>
            </a:pPr>
            <a:r>
              <a:rPr lang="en-US" sz="2201">
                <a:solidFill>
                  <a:srgbClr val="FFFFFF"/>
                </a:solidFill>
                <a:latin typeface="Canva Sans"/>
                <a:ea typeface="Canva Sans"/>
                <a:cs typeface="Canva Sans"/>
                <a:sym typeface="Canva Sans"/>
              </a:rPr>
              <a:t>A message says:</a:t>
            </a:r>
          </a:p>
          <a:p>
            <a:pPr algn="l">
              <a:lnSpc>
                <a:spcPts val="3081"/>
              </a:lnSpc>
            </a:pPr>
            <a:r>
              <a:rPr lang="en-US" sz="2201">
                <a:solidFill>
                  <a:srgbClr val="FFFFFF"/>
                </a:solidFill>
                <a:latin typeface="Canva Sans"/>
                <a:ea typeface="Canva Sans"/>
                <a:cs typeface="Canva Sans"/>
                <a:sym typeface="Canva Sans"/>
              </a:rPr>
              <a:t>"Your package couldn’t be delivered. Please click here to reschedule."</a:t>
            </a:r>
          </a:p>
          <a:p>
            <a:pPr algn="l">
              <a:lnSpc>
                <a:spcPts val="3081"/>
              </a:lnSpc>
            </a:pPr>
            <a:r>
              <a:rPr lang="en-US" sz="2201">
                <a:solidFill>
                  <a:srgbClr val="FFFFFF"/>
                </a:solidFill>
                <a:latin typeface="Canva Sans"/>
                <a:ea typeface="Canva Sans"/>
                <a:cs typeface="Canva Sans"/>
                <a:sym typeface="Canva Sans"/>
              </a:rPr>
              <a:t> But the link leads to a fake website that collects your data.</a:t>
            </a:r>
          </a:p>
          <a:p>
            <a:pPr algn="l">
              <a:lnSpc>
                <a:spcPts val="3081"/>
              </a:lnSpc>
            </a:pPr>
            <a:r>
              <a:rPr lang="en-US" sz="2201">
                <a:solidFill>
                  <a:srgbClr val="FFFFFF"/>
                </a:solidFill>
                <a:latin typeface="Canva Sans"/>
                <a:ea typeface="Canva Sans"/>
                <a:cs typeface="Canva Sans"/>
                <a:sym typeface="Canva Sans"/>
              </a:rPr>
              <a:t>🌐 </a:t>
            </a:r>
            <a:r>
              <a:rPr lang="en-US" sz="2201" b="true">
                <a:solidFill>
                  <a:srgbClr val="FFFFFF"/>
                </a:solidFill>
                <a:latin typeface="Canva Sans Bold"/>
                <a:ea typeface="Canva Sans Bold"/>
                <a:cs typeface="Canva Sans Bold"/>
                <a:sym typeface="Canva Sans Bold"/>
              </a:rPr>
              <a:t>Social Media Phishing</a:t>
            </a:r>
          </a:p>
          <a:p>
            <a:pPr algn="l">
              <a:lnSpc>
                <a:spcPts val="3081"/>
              </a:lnSpc>
            </a:pPr>
            <a:r>
              <a:rPr lang="en-US" sz="2201">
                <a:solidFill>
                  <a:srgbClr val="FFFFFF"/>
                </a:solidFill>
                <a:latin typeface="Canva Sans"/>
                <a:ea typeface="Canva Sans"/>
                <a:cs typeface="Canva Sans"/>
                <a:sym typeface="Canva Sans"/>
              </a:rPr>
              <a:t>A message from a hacked friend’s account says:</a:t>
            </a:r>
          </a:p>
          <a:p>
            <a:pPr algn="l">
              <a:lnSpc>
                <a:spcPts val="3081"/>
              </a:lnSpc>
            </a:pPr>
            <a:r>
              <a:rPr lang="en-US" sz="2201">
                <a:solidFill>
                  <a:srgbClr val="FFFFFF"/>
                </a:solidFill>
                <a:latin typeface="Canva Sans"/>
                <a:ea typeface="Canva Sans"/>
                <a:cs typeface="Canva Sans"/>
                <a:sym typeface="Canva Sans"/>
              </a:rPr>
              <a:t>"Check this video of you! 😂 [link]"</a:t>
            </a:r>
          </a:p>
          <a:p>
            <a:pPr algn="l">
              <a:lnSpc>
                <a:spcPts val="3081"/>
              </a:lnSpc>
            </a:pPr>
            <a:r>
              <a:rPr lang="en-US" sz="2201">
                <a:solidFill>
                  <a:srgbClr val="FFFFFF"/>
                </a:solidFill>
                <a:latin typeface="Canva Sans"/>
                <a:ea typeface="Canva Sans"/>
                <a:cs typeface="Canva Sans"/>
                <a:sym typeface="Canva Sans"/>
              </a:rPr>
              <a:t> When clicked, it asks for your login details.</a:t>
            </a:r>
          </a:p>
          <a:p>
            <a:pPr algn="l">
              <a:lnSpc>
                <a:spcPts val="3081"/>
              </a:lnSpc>
              <a:spcBef>
                <a:spcPct val="0"/>
              </a:spcBef>
            </a:pPr>
          </a:p>
        </p:txBody>
      </p:sp>
      <p:sp>
        <p:nvSpPr>
          <p:cNvPr name="TextBox 19" id="19"/>
          <p:cNvSpPr txBox="true"/>
          <p:nvPr/>
        </p:nvSpPr>
        <p:spPr>
          <a:xfrm rot="0">
            <a:off x="492844" y="3014850"/>
            <a:ext cx="5777911" cy="519518"/>
          </a:xfrm>
          <a:prstGeom prst="rect">
            <a:avLst/>
          </a:prstGeom>
        </p:spPr>
        <p:txBody>
          <a:bodyPr anchor="t" rtlCol="false" tIns="0" lIns="0" bIns="0" rIns="0">
            <a:spAutoFit/>
          </a:bodyPr>
          <a:lstStyle/>
          <a:p>
            <a:pPr algn="l">
              <a:lnSpc>
                <a:spcPts val="3915"/>
              </a:lnSpc>
              <a:spcBef>
                <a:spcPct val="0"/>
              </a:spcBef>
            </a:pPr>
            <a:r>
              <a:rPr lang="en-US" sz="2796" i="true">
                <a:solidFill>
                  <a:srgbClr val="FF3131"/>
                </a:solidFill>
                <a:latin typeface="Helvetica World Italics"/>
                <a:ea typeface="Helvetica World Italics"/>
                <a:cs typeface="Helvetica World Italics"/>
                <a:sym typeface="Helvetica World Italics"/>
              </a:rPr>
              <a:t>REAL-WORLD EXAMPLES: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3389374" y="263409"/>
            <a:ext cx="6831359" cy="10383250"/>
            <a:chOff x="0" y="0"/>
            <a:chExt cx="1799206" cy="2734683"/>
          </a:xfrm>
        </p:grpSpPr>
        <p:sp>
          <p:nvSpPr>
            <p:cNvPr name="Freeform 4" id="4"/>
            <p:cNvSpPr/>
            <p:nvPr/>
          </p:nvSpPr>
          <p:spPr>
            <a:xfrm flipH="false" flipV="false" rot="0">
              <a:off x="0" y="0"/>
              <a:ext cx="1799206" cy="2734683"/>
            </a:xfrm>
            <a:custGeom>
              <a:avLst/>
              <a:gdLst/>
              <a:ahLst/>
              <a:cxnLst/>
              <a:rect r="r" b="b" t="t" l="l"/>
              <a:pathLst>
                <a:path h="2734683" w="1799206">
                  <a:moveTo>
                    <a:pt x="28332" y="0"/>
                  </a:moveTo>
                  <a:lnTo>
                    <a:pt x="1770873" y="0"/>
                  </a:lnTo>
                  <a:cubicBezTo>
                    <a:pt x="1778388" y="0"/>
                    <a:pt x="1785594" y="2985"/>
                    <a:pt x="1790907" y="8298"/>
                  </a:cubicBezTo>
                  <a:cubicBezTo>
                    <a:pt x="1796221" y="13612"/>
                    <a:pt x="1799206" y="20818"/>
                    <a:pt x="1799206" y="28332"/>
                  </a:cubicBezTo>
                  <a:lnTo>
                    <a:pt x="1799206" y="2706351"/>
                  </a:lnTo>
                  <a:cubicBezTo>
                    <a:pt x="1799206" y="2721998"/>
                    <a:pt x="1786521" y="2734683"/>
                    <a:pt x="1770873" y="2734683"/>
                  </a:cubicBezTo>
                  <a:lnTo>
                    <a:pt x="28332" y="2734683"/>
                  </a:lnTo>
                  <a:cubicBezTo>
                    <a:pt x="20818" y="2734683"/>
                    <a:pt x="13612" y="2731698"/>
                    <a:pt x="8298" y="2726385"/>
                  </a:cubicBezTo>
                  <a:cubicBezTo>
                    <a:pt x="2985" y="2721072"/>
                    <a:pt x="0" y="2713865"/>
                    <a:pt x="0" y="2706351"/>
                  </a:cubicBezTo>
                  <a:lnTo>
                    <a:pt x="0" y="28332"/>
                  </a:lnTo>
                  <a:cubicBezTo>
                    <a:pt x="0" y="12685"/>
                    <a:pt x="12685" y="0"/>
                    <a:pt x="28332" y="0"/>
                  </a:cubicBezTo>
                  <a:close/>
                </a:path>
              </a:pathLst>
            </a:custGeom>
            <a:solidFill>
              <a:srgbClr val="000000">
                <a:alpha val="0"/>
              </a:srgbClr>
            </a:solidFill>
            <a:ln w="9525" cap="rnd">
              <a:solidFill>
                <a:srgbClr val="FFFFFF"/>
              </a:solidFill>
              <a:prstDash val="solid"/>
              <a:round/>
            </a:ln>
          </p:spPr>
        </p:sp>
        <p:sp>
          <p:nvSpPr>
            <p:cNvPr name="TextBox 5" id="5"/>
            <p:cNvSpPr txBox="true"/>
            <p:nvPr/>
          </p:nvSpPr>
          <p:spPr>
            <a:xfrm>
              <a:off x="0" y="-28575"/>
              <a:ext cx="1799206" cy="2763258"/>
            </a:xfrm>
            <a:prstGeom prst="rect">
              <a:avLst/>
            </a:prstGeom>
          </p:spPr>
          <p:txBody>
            <a:bodyPr anchor="ctr" rtlCol="false" tIns="50800" lIns="50800" bIns="50800" rIns="50800"/>
            <a:lstStyle/>
            <a:p>
              <a:pPr algn="ctr">
                <a:lnSpc>
                  <a:spcPts val="1960"/>
                </a:lnSpc>
              </a:pPr>
            </a:p>
          </p:txBody>
        </p:sp>
      </p:grpSp>
      <p:grpSp>
        <p:nvGrpSpPr>
          <p:cNvPr name="Group 6" id="6"/>
          <p:cNvGrpSpPr/>
          <p:nvPr/>
        </p:nvGrpSpPr>
        <p:grpSpPr>
          <a:xfrm rot="0">
            <a:off x="-1069799" y="2192645"/>
            <a:ext cx="4196999" cy="7065655"/>
            <a:chOff x="0" y="0"/>
            <a:chExt cx="3771900" cy="6350000"/>
          </a:xfrm>
        </p:grpSpPr>
        <p:sp>
          <p:nvSpPr>
            <p:cNvPr name="Freeform 7" id="7"/>
            <p:cNvSpPr/>
            <p:nvPr/>
          </p:nvSpPr>
          <p:spPr>
            <a:xfrm flipH="false" flipV="false" rot="0">
              <a:off x="0" y="0"/>
              <a:ext cx="3771900" cy="6502400"/>
            </a:xfrm>
            <a:custGeom>
              <a:avLst/>
              <a:gdLst/>
              <a:ahLst/>
              <a:cxnLst/>
              <a:rect r="r" b="b" t="t" l="l"/>
              <a:pathLst>
                <a:path h="6502400" w="3771900">
                  <a:moveTo>
                    <a:pt x="0" y="546100"/>
                  </a:moveTo>
                  <a:lnTo>
                    <a:pt x="0" y="3953510"/>
                  </a:lnTo>
                  <a:cubicBezTo>
                    <a:pt x="0" y="4132580"/>
                    <a:pt x="87630" y="4301490"/>
                    <a:pt x="236220" y="4403090"/>
                  </a:cubicBezTo>
                  <a:lnTo>
                    <a:pt x="2914650" y="6252210"/>
                  </a:lnTo>
                  <a:cubicBezTo>
                    <a:pt x="3276600" y="6502400"/>
                    <a:pt x="3771900" y="6243320"/>
                    <a:pt x="3771900" y="5802630"/>
                  </a:cubicBezTo>
                  <a:lnTo>
                    <a:pt x="3771900" y="546100"/>
                  </a:lnTo>
                  <a:cubicBezTo>
                    <a:pt x="3771900" y="243840"/>
                    <a:pt x="3526790" y="0"/>
                    <a:pt x="3225800" y="0"/>
                  </a:cubicBezTo>
                  <a:lnTo>
                    <a:pt x="546100" y="0"/>
                  </a:lnTo>
                  <a:cubicBezTo>
                    <a:pt x="245110" y="0"/>
                    <a:pt x="0" y="245110"/>
                    <a:pt x="0" y="546100"/>
                  </a:cubicBezTo>
                  <a:close/>
                </a:path>
              </a:pathLst>
            </a:custGeom>
            <a:blipFill>
              <a:blip r:embed="rId3"/>
              <a:stretch>
                <a:fillRect l="-76103" t="0" r="-76103" b="0"/>
              </a:stretch>
            </a:blipFill>
          </p:spPr>
        </p:sp>
      </p:grpSp>
      <p:grpSp>
        <p:nvGrpSpPr>
          <p:cNvPr name="Group 8" id="8"/>
          <p:cNvGrpSpPr/>
          <p:nvPr/>
        </p:nvGrpSpPr>
        <p:grpSpPr>
          <a:xfrm rot="0">
            <a:off x="13239816" y="8126773"/>
            <a:ext cx="1131527" cy="113152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3131"/>
            </a:soli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
        <p:nvSpPr>
          <p:cNvPr name="Freeform 11" id="11"/>
          <p:cNvSpPr/>
          <p:nvPr/>
        </p:nvSpPr>
        <p:spPr>
          <a:xfrm flipH="false" flipV="false" rot="0">
            <a:off x="13512656" y="8363073"/>
            <a:ext cx="585847" cy="658928"/>
          </a:xfrm>
          <a:custGeom>
            <a:avLst/>
            <a:gdLst/>
            <a:ahLst/>
            <a:cxnLst/>
            <a:rect r="r" b="b" t="t" l="l"/>
            <a:pathLst>
              <a:path h="658928" w="585847">
                <a:moveTo>
                  <a:pt x="0" y="0"/>
                </a:moveTo>
                <a:lnTo>
                  <a:pt x="585847" y="0"/>
                </a:lnTo>
                <a:lnTo>
                  <a:pt x="585847" y="658928"/>
                </a:lnTo>
                <a:lnTo>
                  <a:pt x="0" y="6589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false" flipV="false" rot="0">
            <a:off x="10838827" y="3034446"/>
            <a:ext cx="6420473" cy="5092328"/>
          </a:xfrm>
          <a:custGeom>
            <a:avLst/>
            <a:gdLst/>
            <a:ahLst/>
            <a:cxnLst/>
            <a:rect r="r" b="b" t="t" l="l"/>
            <a:pathLst>
              <a:path h="5092328" w="6420473">
                <a:moveTo>
                  <a:pt x="0" y="0"/>
                </a:moveTo>
                <a:lnTo>
                  <a:pt x="6420473" y="0"/>
                </a:lnTo>
                <a:lnTo>
                  <a:pt x="6420473" y="5092327"/>
                </a:lnTo>
                <a:lnTo>
                  <a:pt x="0" y="5092327"/>
                </a:lnTo>
                <a:lnTo>
                  <a:pt x="0" y="0"/>
                </a:lnTo>
                <a:close/>
              </a:path>
            </a:pathLst>
          </a:custGeom>
          <a:blipFill>
            <a:blip r:embed="rId6"/>
            <a:stretch>
              <a:fillRect l="-13705" t="0" r="-13705" b="0"/>
            </a:stretch>
          </a:blipFill>
        </p:spPr>
      </p:sp>
      <p:sp>
        <p:nvSpPr>
          <p:cNvPr name="TextBox 13" id="13"/>
          <p:cNvSpPr txBox="true"/>
          <p:nvPr/>
        </p:nvSpPr>
        <p:spPr>
          <a:xfrm rot="0">
            <a:off x="10801758" y="783903"/>
            <a:ext cx="6645344" cy="1815509"/>
          </a:xfrm>
          <a:prstGeom prst="rect">
            <a:avLst/>
          </a:prstGeom>
        </p:spPr>
        <p:txBody>
          <a:bodyPr anchor="t" rtlCol="false" tIns="0" lIns="0" bIns="0" rIns="0">
            <a:spAutoFit/>
          </a:bodyPr>
          <a:lstStyle/>
          <a:p>
            <a:pPr algn="l">
              <a:lnSpc>
                <a:spcPts val="7098"/>
              </a:lnSpc>
            </a:pPr>
            <a:r>
              <a:rPr lang="en-US" sz="6453">
                <a:solidFill>
                  <a:srgbClr val="FF3131"/>
                </a:solidFill>
                <a:latin typeface="Gagalin"/>
                <a:ea typeface="Gagalin"/>
                <a:cs typeface="Gagalin"/>
                <a:sym typeface="Gagalin"/>
              </a:rPr>
              <a:t> RED FLAGS IN PHISHING EMAILS</a:t>
            </a:r>
          </a:p>
        </p:txBody>
      </p:sp>
      <p:sp>
        <p:nvSpPr>
          <p:cNvPr name="TextBox 14" id="14"/>
          <p:cNvSpPr txBox="true"/>
          <p:nvPr/>
        </p:nvSpPr>
        <p:spPr>
          <a:xfrm rot="0">
            <a:off x="3711157" y="688653"/>
            <a:ext cx="6187794" cy="10035540"/>
          </a:xfrm>
          <a:prstGeom prst="rect">
            <a:avLst/>
          </a:prstGeom>
        </p:spPr>
        <p:txBody>
          <a:bodyPr anchor="t" rtlCol="false" tIns="0" lIns="0" bIns="0" rIns="0">
            <a:spAutoFit/>
          </a:bodyPr>
          <a:lstStyle/>
          <a:p>
            <a:pPr algn="l">
              <a:lnSpc>
                <a:spcPts val="3359"/>
              </a:lnSpc>
            </a:pPr>
            <a:r>
              <a:rPr lang="en-US" sz="2400">
                <a:solidFill>
                  <a:srgbClr val="FF3131"/>
                </a:solidFill>
                <a:latin typeface="Helvetica World"/>
                <a:ea typeface="Helvetica World"/>
                <a:cs typeface="Helvetica World"/>
                <a:sym typeface="Helvetica World"/>
              </a:rPr>
              <a:t>1. Urgent or Threatening Language</a:t>
            </a:r>
          </a:p>
          <a:p>
            <a:pPr algn="l">
              <a:lnSpc>
                <a:spcPts val="3359"/>
              </a:lnSpc>
            </a:pPr>
            <a:r>
              <a:rPr lang="en-US" sz="2400">
                <a:solidFill>
                  <a:srgbClr val="FFFFFF"/>
                </a:solidFill>
                <a:latin typeface="Helvetica World"/>
                <a:ea typeface="Helvetica World"/>
                <a:cs typeface="Helvetica World"/>
                <a:sym typeface="Helvetica World"/>
              </a:rPr>
              <a:t>“Your account will be suspended in 24 hours”</a:t>
            </a:r>
          </a:p>
          <a:p>
            <a:pPr algn="l">
              <a:lnSpc>
                <a:spcPts val="3359"/>
              </a:lnSpc>
            </a:pPr>
            <a:r>
              <a:rPr lang="en-US" sz="2400">
                <a:solidFill>
                  <a:srgbClr val="FFFFFF"/>
                </a:solidFill>
                <a:latin typeface="Helvetica World"/>
                <a:ea typeface="Helvetica World"/>
                <a:cs typeface="Helvetica World"/>
                <a:sym typeface="Helvetica World"/>
              </a:rPr>
              <a:t> “URG</a:t>
            </a:r>
            <a:r>
              <a:rPr lang="en-US" sz="2400">
                <a:solidFill>
                  <a:srgbClr val="FFFFFF"/>
                </a:solidFill>
                <a:latin typeface="Helvetica World"/>
                <a:ea typeface="Helvetica World"/>
                <a:cs typeface="Helvetica World"/>
                <a:sym typeface="Helvetica World"/>
              </a:rPr>
              <a:t>ENT: Confirm your login immediately”</a:t>
            </a:r>
          </a:p>
          <a:p>
            <a:pPr algn="l">
              <a:lnSpc>
                <a:spcPts val="3359"/>
              </a:lnSpc>
            </a:pPr>
            <a:r>
              <a:rPr lang="en-US" sz="2400">
                <a:solidFill>
                  <a:srgbClr val="FFFFFF"/>
                </a:solidFill>
                <a:latin typeface="Helvetica World"/>
                <a:ea typeface="Helvetica World"/>
                <a:cs typeface="Helvetica World"/>
                <a:sym typeface="Helvetica World"/>
              </a:rPr>
              <a:t>Attackers create panic to make you act without thinking.</a:t>
            </a:r>
          </a:p>
          <a:p>
            <a:pPr algn="l">
              <a:lnSpc>
                <a:spcPts val="3359"/>
              </a:lnSpc>
            </a:pPr>
          </a:p>
          <a:p>
            <a:pPr algn="l">
              <a:lnSpc>
                <a:spcPts val="3359"/>
              </a:lnSpc>
            </a:pPr>
            <a:r>
              <a:rPr lang="en-US" sz="2400">
                <a:solidFill>
                  <a:srgbClr val="FF3131"/>
                </a:solidFill>
                <a:latin typeface="Helvetica World"/>
                <a:ea typeface="Helvetica World"/>
                <a:cs typeface="Helvetica World"/>
                <a:sym typeface="Helvetica World"/>
              </a:rPr>
              <a:t>2. Fake or Mismatched Links</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Hover over links before clicking they often look legitimate, but redirect to malicious sites.</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Example:</a:t>
            </a:r>
          </a:p>
          <a:p>
            <a:pPr algn="l" marL="1036320" indent="-345440" lvl="2">
              <a:lnSpc>
                <a:spcPts val="3359"/>
              </a:lnSpc>
              <a:buFont typeface="Arial"/>
              <a:buChar char="⚬"/>
            </a:pPr>
            <a:r>
              <a:rPr lang="en-US" sz="2400">
                <a:solidFill>
                  <a:srgbClr val="FFFFFF"/>
                </a:solidFill>
                <a:latin typeface="Helvetica World"/>
                <a:ea typeface="Helvetica World"/>
                <a:cs typeface="Helvetica World"/>
                <a:sym typeface="Helvetica World"/>
              </a:rPr>
              <a:t>Displayed: www.paypal.com</a:t>
            </a:r>
          </a:p>
          <a:p>
            <a:pPr algn="l" marL="1036320" indent="-345440" lvl="2">
              <a:lnSpc>
                <a:spcPts val="3359"/>
              </a:lnSpc>
              <a:buFont typeface="Arial"/>
              <a:buChar char="⚬"/>
            </a:pPr>
            <a:r>
              <a:rPr lang="en-US" sz="2400">
                <a:solidFill>
                  <a:srgbClr val="FFFFFF"/>
                </a:solidFill>
                <a:latin typeface="Helvetica World"/>
                <a:ea typeface="Helvetica World"/>
                <a:cs typeface="Helvetica World"/>
                <a:sym typeface="Helvetica World"/>
              </a:rPr>
              <a:t>Actual: www.paypa1.com/login</a:t>
            </a:r>
          </a:p>
          <a:p>
            <a:pPr algn="l">
              <a:lnSpc>
                <a:spcPts val="3359"/>
              </a:lnSpc>
            </a:pPr>
          </a:p>
          <a:p>
            <a:pPr algn="l">
              <a:lnSpc>
                <a:spcPts val="3359"/>
              </a:lnSpc>
            </a:pPr>
            <a:r>
              <a:rPr lang="en-US" sz="2400">
                <a:solidFill>
                  <a:srgbClr val="FFFFFF"/>
                </a:solidFill>
                <a:latin typeface="Helvetica World"/>
                <a:ea typeface="Helvetica World"/>
                <a:cs typeface="Helvetica World"/>
                <a:sym typeface="Helvetica World"/>
              </a:rPr>
              <a:t> </a:t>
            </a:r>
            <a:r>
              <a:rPr lang="en-US" sz="2400">
                <a:solidFill>
                  <a:srgbClr val="FF3131"/>
                </a:solidFill>
                <a:latin typeface="Helvetica World"/>
                <a:ea typeface="Helvetica World"/>
                <a:cs typeface="Helvetica World"/>
                <a:sym typeface="Helvetica World"/>
              </a:rPr>
              <a:t>3. Suspicious or Misspelled Sender</a:t>
            </a:r>
            <a:r>
              <a:rPr lang="en-US" sz="2400">
                <a:solidFill>
                  <a:srgbClr val="FFFFFF"/>
                </a:solidFill>
                <a:latin typeface="Helvetica World"/>
                <a:ea typeface="Helvetica World"/>
                <a:cs typeface="Helvetica World"/>
                <a:sym typeface="Helvetica World"/>
              </a:rPr>
              <a:t> </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Real: support@apple.com</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Fake: support@appl3-security.com</a:t>
            </a:r>
          </a:p>
          <a:p>
            <a:pPr algn="l">
              <a:lnSpc>
                <a:spcPts val="3359"/>
              </a:lnSpc>
            </a:pPr>
          </a:p>
          <a:p>
            <a:pPr algn="l">
              <a:lnSpc>
                <a:spcPts val="3359"/>
              </a:lnSpc>
            </a:pPr>
            <a:r>
              <a:rPr lang="en-US" sz="2400">
                <a:solidFill>
                  <a:srgbClr val="FF3131"/>
                </a:solidFill>
                <a:latin typeface="Helvetica World"/>
                <a:ea typeface="Helvetica World"/>
                <a:cs typeface="Helvetica World"/>
                <a:sym typeface="Helvetica World"/>
              </a:rPr>
              <a:t>4. Unexpected Attachments (.exe, .zip, .html)</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Never open unknown or unexpected attachments — they may contain malware or ransomware.</a:t>
            </a:r>
          </a:p>
          <a:p>
            <a:pPr algn="l">
              <a:lnSpc>
                <a:spcPts val="3359"/>
              </a:lnSpc>
              <a:spcBef>
                <a:spcPct val="0"/>
              </a:spcBef>
            </a:pPr>
          </a:p>
          <a:p>
            <a:pPr algn="l">
              <a:lnSpc>
                <a:spcPts val="3359"/>
              </a:lnSpc>
              <a:spcBef>
                <a:spcPct val="0"/>
              </a:spcBef>
            </a:pPr>
          </a:p>
        </p:txBody>
      </p:sp>
      <p:sp>
        <p:nvSpPr>
          <p:cNvPr name="Freeform 15" id="15"/>
          <p:cNvSpPr/>
          <p:nvPr/>
        </p:nvSpPr>
        <p:spPr>
          <a:xfrm flipH="true" flipV="false" rot="0">
            <a:off x="16330412" y="8329412"/>
            <a:ext cx="928888" cy="928888"/>
          </a:xfrm>
          <a:custGeom>
            <a:avLst/>
            <a:gdLst/>
            <a:ahLst/>
            <a:cxnLst/>
            <a:rect r="r" b="b" t="t" l="l"/>
            <a:pathLst>
              <a:path h="928888" w="928888">
                <a:moveTo>
                  <a:pt x="928888" y="0"/>
                </a:moveTo>
                <a:lnTo>
                  <a:pt x="0" y="0"/>
                </a:lnTo>
                <a:lnTo>
                  <a:pt x="0" y="928888"/>
                </a:lnTo>
                <a:lnTo>
                  <a:pt x="928888" y="928888"/>
                </a:lnTo>
                <a:lnTo>
                  <a:pt x="928888"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2116180" y="6185057"/>
            <a:ext cx="941384" cy="94138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3131"/>
            </a:solidFill>
          </p:spPr>
        </p:sp>
        <p:sp>
          <p:nvSpPr>
            <p:cNvPr name="TextBox 5" id="5"/>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
        <p:nvSpPr>
          <p:cNvPr name="Freeform 6" id="6"/>
          <p:cNvSpPr/>
          <p:nvPr/>
        </p:nvSpPr>
        <p:spPr>
          <a:xfrm flipH="false" flipV="false" rot="0">
            <a:off x="2343171" y="6381648"/>
            <a:ext cx="487401" cy="548201"/>
          </a:xfrm>
          <a:custGeom>
            <a:avLst/>
            <a:gdLst/>
            <a:ahLst/>
            <a:cxnLst/>
            <a:rect r="r" b="b" t="t" l="l"/>
            <a:pathLst>
              <a:path h="548201" w="487401">
                <a:moveTo>
                  <a:pt x="0" y="0"/>
                </a:moveTo>
                <a:lnTo>
                  <a:pt x="487401" y="0"/>
                </a:lnTo>
                <a:lnTo>
                  <a:pt x="487401" y="548202"/>
                </a:lnTo>
                <a:lnTo>
                  <a:pt x="0" y="54820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true" flipV="false" rot="0">
            <a:off x="16330412" y="8329412"/>
            <a:ext cx="928888" cy="928888"/>
          </a:xfrm>
          <a:custGeom>
            <a:avLst/>
            <a:gdLst/>
            <a:ahLst/>
            <a:cxnLst/>
            <a:rect r="r" b="b" t="t" l="l"/>
            <a:pathLst>
              <a:path h="928888" w="928888">
                <a:moveTo>
                  <a:pt x="928888" y="0"/>
                </a:moveTo>
                <a:lnTo>
                  <a:pt x="0" y="0"/>
                </a:lnTo>
                <a:lnTo>
                  <a:pt x="0" y="928888"/>
                </a:lnTo>
                <a:lnTo>
                  <a:pt x="928888" y="928888"/>
                </a:lnTo>
                <a:lnTo>
                  <a:pt x="928888"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aphicFrame>
        <p:nvGraphicFramePr>
          <p:cNvPr name="Table 8" id="8"/>
          <p:cNvGraphicFramePr>
            <a:graphicFrameLocks noGrp="true"/>
          </p:cNvGraphicFramePr>
          <p:nvPr/>
        </p:nvGraphicFramePr>
        <p:xfrm>
          <a:off x="3306956" y="4251467"/>
          <a:ext cx="12547071" cy="5006833"/>
        </p:xfrm>
        <a:graphic>
          <a:graphicData uri="http://schemas.openxmlformats.org/drawingml/2006/table">
            <a:tbl>
              <a:tblPr/>
              <a:tblGrid>
                <a:gridCol w="4182357"/>
                <a:gridCol w="4182357"/>
                <a:gridCol w="4182357"/>
              </a:tblGrid>
              <a:tr h="1095906">
                <a:tc>
                  <a:txBody>
                    <a:bodyPr anchor="t" rtlCol="false"/>
                    <a:lstStyle/>
                    <a:p>
                      <a:pPr algn="ctr">
                        <a:lnSpc>
                          <a:spcPts val="2239"/>
                        </a:lnSpc>
                        <a:defRPr/>
                      </a:pPr>
                      <a:r>
                        <a:rPr lang="en-US" sz="1599" b="true">
                          <a:solidFill>
                            <a:srgbClr val="FFFFFF"/>
                          </a:solidFill>
                          <a:latin typeface="Helvetica World Bold"/>
                          <a:ea typeface="Helvetica World Bold"/>
                          <a:cs typeface="Helvetica World Bold"/>
                          <a:sym typeface="Helvetica World Bold"/>
                        </a:rPr>
                        <a:t>🧠 Technique</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239"/>
                        </a:lnSpc>
                        <a:defRPr/>
                      </a:pPr>
                      <a:r>
                        <a:rPr lang="en-US" sz="1599">
                          <a:solidFill>
                            <a:srgbClr val="FFFFFF"/>
                          </a:solidFill>
                          <a:latin typeface="Arimo"/>
                          <a:ea typeface="Arimo"/>
                          <a:cs typeface="Arimo"/>
                          <a:sym typeface="Arimo"/>
                        </a:rPr>
                        <a:t>💬 Description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239"/>
                        </a:lnSpc>
                        <a:defRPr/>
                      </a:pPr>
                      <a:r>
                        <a:rPr lang="en-US" sz="1599">
                          <a:solidFill>
                            <a:srgbClr val="FFFFFF"/>
                          </a:solidFill>
                          <a:latin typeface="Arimo"/>
                          <a:ea typeface="Arimo"/>
                          <a:cs typeface="Arimo"/>
                          <a:sym typeface="Arimo"/>
                        </a:rPr>
                        <a:t>📌 Example</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201593">
                <a:tc>
                  <a:txBody>
                    <a:bodyPr anchor="t" rtlCol="false"/>
                    <a:lstStyle/>
                    <a:p>
                      <a:pPr algn="ctr">
                        <a:lnSpc>
                          <a:spcPts val="2519"/>
                        </a:lnSpc>
                        <a:defRPr/>
                      </a:pPr>
                      <a:r>
                        <a:rPr lang="en-US" sz="1799">
                          <a:solidFill>
                            <a:srgbClr val="FFFFFF"/>
                          </a:solidFill>
                          <a:latin typeface="Helvetica World"/>
                          <a:ea typeface="Helvetica World"/>
                          <a:cs typeface="Helvetica World"/>
                          <a:sym typeface="Helvetica World"/>
                        </a:rPr>
                        <a:t>Pretexting</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239"/>
                        </a:lnSpc>
                        <a:defRPr/>
                      </a:pPr>
                      <a:r>
                        <a:rPr lang="en-US" sz="1599">
                          <a:solidFill>
                            <a:srgbClr val="FFFFFF"/>
                          </a:solidFill>
                          <a:latin typeface="Helvetica World"/>
                          <a:ea typeface="Helvetica World"/>
                          <a:cs typeface="Helvetica World"/>
                          <a:sym typeface="Helvetica World"/>
                        </a:rPr>
                        <a:t>The attacker creates a false scenario to trick the victim into revealing info.</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239"/>
                        </a:lnSpc>
                        <a:defRPr/>
                      </a:pPr>
                      <a:r>
                        <a:rPr lang="en-US" sz="1599">
                          <a:solidFill>
                            <a:srgbClr val="FFFFFF"/>
                          </a:solidFill>
                          <a:latin typeface="Helvetica World"/>
                          <a:ea typeface="Helvetica World"/>
                          <a:cs typeface="Helvetica World"/>
                          <a:sym typeface="Helvetica World"/>
                        </a:rPr>
                        <a:t>“I’m from IT support. I need your login to fix an issue.”</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103774">
                <a:tc>
                  <a:txBody>
                    <a:bodyPr anchor="t" rtlCol="false"/>
                    <a:lstStyle/>
                    <a:p>
                      <a:pPr algn="ctr">
                        <a:lnSpc>
                          <a:spcPts val="2239"/>
                        </a:lnSpc>
                        <a:defRPr/>
                      </a:pPr>
                      <a:r>
                        <a:rPr lang="en-US" sz="1599">
                          <a:solidFill>
                            <a:srgbClr val="FFFFFF"/>
                          </a:solidFill>
                          <a:latin typeface="Helvetica World"/>
                          <a:ea typeface="Helvetica World"/>
                          <a:cs typeface="Helvetica World"/>
                          <a:sym typeface="Helvetica World"/>
                        </a:rPr>
                        <a:t>Impersonation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239"/>
                        </a:lnSpc>
                        <a:defRPr/>
                      </a:pPr>
                      <a:r>
                        <a:rPr lang="en-US" sz="1599">
                          <a:solidFill>
                            <a:srgbClr val="FFFFFF"/>
                          </a:solidFill>
                          <a:latin typeface="Helvetica World"/>
                          <a:ea typeface="Helvetica World"/>
                          <a:cs typeface="Helvetica World"/>
                          <a:sym typeface="Helvetica World"/>
                        </a:rPr>
                        <a:t>Pretending to be a trusted person (boss, colleague, technician).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239"/>
                        </a:lnSpc>
                        <a:defRPr/>
                      </a:pPr>
                      <a:r>
                        <a:rPr lang="en-US" sz="1599">
                          <a:solidFill>
                            <a:srgbClr val="FFFFFF"/>
                          </a:solidFill>
                          <a:latin typeface="Helvetica World"/>
                          <a:ea typeface="Helvetica World"/>
                          <a:cs typeface="Helvetica World"/>
                          <a:sym typeface="Helvetica World"/>
                        </a:rPr>
                        <a:t>Email from “HR” asking for tax details or a call from “the bank.”</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605559">
                <a:tc>
                  <a:txBody>
                    <a:bodyPr anchor="t" rtlCol="false"/>
                    <a:lstStyle/>
                    <a:p>
                      <a:pPr algn="ctr">
                        <a:lnSpc>
                          <a:spcPts val="2239"/>
                        </a:lnSpc>
                        <a:defRPr/>
                      </a:pPr>
                      <a:r>
                        <a:rPr lang="en-US" sz="1599">
                          <a:solidFill>
                            <a:srgbClr val="FFFFFF"/>
                          </a:solidFill>
                          <a:latin typeface="Helvetica World"/>
                          <a:ea typeface="Helvetica World"/>
                          <a:cs typeface="Helvetica World"/>
                          <a:sym typeface="Helvetica World"/>
                        </a:rPr>
                        <a:t>Urgency Traps</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239"/>
                        </a:lnSpc>
                        <a:defRPr/>
                      </a:pPr>
                      <a:r>
                        <a:rPr lang="en-US" sz="1599">
                          <a:solidFill>
                            <a:srgbClr val="FFFFFF"/>
                          </a:solidFill>
                          <a:latin typeface="Helvetica World"/>
                          <a:ea typeface="Helvetica World"/>
                          <a:cs typeface="Helvetica World"/>
                          <a:sym typeface="Helvetica World"/>
                        </a:rPr>
                        <a:t>Creating panic or pressure to push the victim to act without thinking.</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just">
                        <a:lnSpc>
                          <a:spcPts val="2239"/>
                        </a:lnSpc>
                        <a:defRPr/>
                      </a:pPr>
                      <a:r>
                        <a:rPr lang="en-US" sz="1599">
                          <a:solidFill>
                            <a:srgbClr val="FFFFFF"/>
                          </a:solidFill>
                          <a:latin typeface="Helvetica World"/>
                          <a:ea typeface="Helvetica World"/>
                          <a:cs typeface="Helvetica World"/>
                          <a:sym typeface="Helvetica World"/>
                        </a:rPr>
                        <a:t>“Your account is locked! Click here in the next 10 minutes to restore access.”</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
        <p:nvSpPr>
          <p:cNvPr name="TextBox 9" id="9"/>
          <p:cNvSpPr txBox="true"/>
          <p:nvPr/>
        </p:nvSpPr>
        <p:spPr>
          <a:xfrm rot="0">
            <a:off x="318227" y="297915"/>
            <a:ext cx="6930227" cy="3649740"/>
          </a:xfrm>
          <a:prstGeom prst="rect">
            <a:avLst/>
          </a:prstGeom>
        </p:spPr>
        <p:txBody>
          <a:bodyPr anchor="t" rtlCol="false" tIns="0" lIns="0" bIns="0" rIns="0">
            <a:spAutoFit/>
          </a:bodyPr>
          <a:lstStyle/>
          <a:p>
            <a:pPr algn="l">
              <a:lnSpc>
                <a:spcPts val="9514"/>
              </a:lnSpc>
            </a:pPr>
            <a:r>
              <a:rPr lang="en-US" sz="8649">
                <a:solidFill>
                  <a:srgbClr val="FF3131"/>
                </a:solidFill>
                <a:latin typeface="Gagalin"/>
                <a:ea typeface="Gagalin"/>
                <a:cs typeface="Gagalin"/>
                <a:sym typeface="Gagalin"/>
              </a:rPr>
              <a:t>SOCIAL ENGINEERING TECHNIQUES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235705" y="2105599"/>
            <a:ext cx="8115300" cy="3654992"/>
            <a:chOff x="0" y="0"/>
            <a:chExt cx="8459470" cy="3810000"/>
          </a:xfrm>
        </p:grpSpPr>
        <p:sp>
          <p:nvSpPr>
            <p:cNvPr name="Freeform 4" id="4"/>
            <p:cNvSpPr/>
            <p:nvPr/>
          </p:nvSpPr>
          <p:spPr>
            <a:xfrm flipH="false" flipV="false" rot="0">
              <a:off x="0" y="0"/>
              <a:ext cx="8459470" cy="3808730"/>
            </a:xfrm>
            <a:custGeom>
              <a:avLst/>
              <a:gdLst/>
              <a:ahLst/>
              <a:cxnLst/>
              <a:rect r="r" b="b" t="t" l="l"/>
              <a:pathLst>
                <a:path h="3808730" w="8459470">
                  <a:moveTo>
                    <a:pt x="458470" y="0"/>
                  </a:moveTo>
                  <a:lnTo>
                    <a:pt x="8001000" y="0"/>
                  </a:lnTo>
                  <a:cubicBezTo>
                    <a:pt x="8255000" y="0"/>
                    <a:pt x="8459470" y="205740"/>
                    <a:pt x="8459470" y="458470"/>
                  </a:cubicBezTo>
                  <a:lnTo>
                    <a:pt x="8459470" y="2320290"/>
                  </a:lnTo>
                  <a:cubicBezTo>
                    <a:pt x="8459470" y="2451100"/>
                    <a:pt x="8403590" y="2576830"/>
                    <a:pt x="8304530" y="2663190"/>
                  </a:cubicBezTo>
                  <a:lnTo>
                    <a:pt x="7141210" y="3693160"/>
                  </a:lnTo>
                  <a:cubicBezTo>
                    <a:pt x="7057390" y="3768090"/>
                    <a:pt x="6949440" y="3808730"/>
                    <a:pt x="6836410" y="3808730"/>
                  </a:cubicBezTo>
                  <a:lnTo>
                    <a:pt x="3760470" y="3808730"/>
                  </a:lnTo>
                  <a:cubicBezTo>
                    <a:pt x="3506470" y="3808730"/>
                    <a:pt x="3302000" y="3602990"/>
                    <a:pt x="3302000" y="3350260"/>
                  </a:cubicBezTo>
                  <a:lnTo>
                    <a:pt x="3302000" y="3227070"/>
                  </a:lnTo>
                  <a:cubicBezTo>
                    <a:pt x="3302000" y="2973070"/>
                    <a:pt x="3096260" y="2768600"/>
                    <a:pt x="2843530" y="2768600"/>
                  </a:cubicBezTo>
                  <a:lnTo>
                    <a:pt x="458470" y="2768600"/>
                  </a:lnTo>
                  <a:cubicBezTo>
                    <a:pt x="205740" y="2768600"/>
                    <a:pt x="0" y="2562860"/>
                    <a:pt x="0" y="2310130"/>
                  </a:cubicBezTo>
                  <a:lnTo>
                    <a:pt x="0" y="458470"/>
                  </a:lnTo>
                  <a:cubicBezTo>
                    <a:pt x="0" y="205740"/>
                    <a:pt x="205740" y="0"/>
                    <a:pt x="458470" y="0"/>
                  </a:cubicBezTo>
                  <a:close/>
                </a:path>
              </a:pathLst>
            </a:custGeom>
            <a:blipFill>
              <a:blip r:embed="rId3"/>
              <a:stretch>
                <a:fillRect l="0" t="-12467" r="0" b="-12467"/>
              </a:stretch>
            </a:blipFill>
          </p:spPr>
        </p:sp>
      </p:grpSp>
      <p:sp>
        <p:nvSpPr>
          <p:cNvPr name="Freeform 5" id="5"/>
          <p:cNvSpPr/>
          <p:nvPr/>
        </p:nvSpPr>
        <p:spPr>
          <a:xfrm flipH="true" flipV="false" rot="0">
            <a:off x="1028700" y="5255450"/>
            <a:ext cx="515300" cy="515300"/>
          </a:xfrm>
          <a:custGeom>
            <a:avLst/>
            <a:gdLst/>
            <a:ahLst/>
            <a:cxnLst/>
            <a:rect r="r" b="b" t="t" l="l"/>
            <a:pathLst>
              <a:path h="515300" w="515300">
                <a:moveTo>
                  <a:pt x="515300" y="0"/>
                </a:moveTo>
                <a:lnTo>
                  <a:pt x="0" y="0"/>
                </a:lnTo>
                <a:lnTo>
                  <a:pt x="0" y="515300"/>
                </a:lnTo>
                <a:lnTo>
                  <a:pt x="515300" y="515300"/>
                </a:lnTo>
                <a:lnTo>
                  <a:pt x="51530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9144000" y="286320"/>
            <a:ext cx="8403282" cy="10968861"/>
            <a:chOff x="0" y="0"/>
            <a:chExt cx="2213210" cy="2888918"/>
          </a:xfrm>
        </p:grpSpPr>
        <p:sp>
          <p:nvSpPr>
            <p:cNvPr name="Freeform 7" id="7"/>
            <p:cNvSpPr/>
            <p:nvPr/>
          </p:nvSpPr>
          <p:spPr>
            <a:xfrm flipH="false" flipV="false" rot="0">
              <a:off x="0" y="0"/>
              <a:ext cx="2213210" cy="2888918"/>
            </a:xfrm>
            <a:custGeom>
              <a:avLst/>
              <a:gdLst/>
              <a:ahLst/>
              <a:cxnLst/>
              <a:rect r="r" b="b" t="t" l="l"/>
              <a:pathLst>
                <a:path h="2888918" w="2213210">
                  <a:moveTo>
                    <a:pt x="23032" y="0"/>
                  </a:moveTo>
                  <a:lnTo>
                    <a:pt x="2190178" y="0"/>
                  </a:lnTo>
                  <a:cubicBezTo>
                    <a:pt x="2196286" y="0"/>
                    <a:pt x="2202145" y="2427"/>
                    <a:pt x="2206464" y="6746"/>
                  </a:cubicBezTo>
                  <a:cubicBezTo>
                    <a:pt x="2210783" y="11065"/>
                    <a:pt x="2213210" y="16924"/>
                    <a:pt x="2213210" y="23032"/>
                  </a:cubicBezTo>
                  <a:lnTo>
                    <a:pt x="2213210" y="2865886"/>
                  </a:lnTo>
                  <a:cubicBezTo>
                    <a:pt x="2213210" y="2871994"/>
                    <a:pt x="2210783" y="2877853"/>
                    <a:pt x="2206464" y="2882172"/>
                  </a:cubicBezTo>
                  <a:cubicBezTo>
                    <a:pt x="2202145" y="2886491"/>
                    <a:pt x="2196286" y="2888918"/>
                    <a:pt x="2190178" y="2888918"/>
                  </a:cubicBezTo>
                  <a:lnTo>
                    <a:pt x="23032" y="2888918"/>
                  </a:lnTo>
                  <a:cubicBezTo>
                    <a:pt x="16924" y="2888918"/>
                    <a:pt x="11065" y="2886491"/>
                    <a:pt x="6746" y="2882172"/>
                  </a:cubicBezTo>
                  <a:cubicBezTo>
                    <a:pt x="2427" y="2877853"/>
                    <a:pt x="0" y="2871994"/>
                    <a:pt x="0" y="2865886"/>
                  </a:cubicBezTo>
                  <a:lnTo>
                    <a:pt x="0" y="23032"/>
                  </a:lnTo>
                  <a:cubicBezTo>
                    <a:pt x="0" y="16924"/>
                    <a:pt x="2427" y="11065"/>
                    <a:pt x="6746" y="6746"/>
                  </a:cubicBezTo>
                  <a:cubicBezTo>
                    <a:pt x="11065" y="2427"/>
                    <a:pt x="16924" y="0"/>
                    <a:pt x="23032" y="0"/>
                  </a:cubicBezTo>
                  <a:close/>
                </a:path>
              </a:pathLst>
            </a:custGeom>
            <a:solidFill>
              <a:srgbClr val="000000">
                <a:alpha val="0"/>
              </a:srgbClr>
            </a:solidFill>
            <a:ln w="9525" cap="rnd">
              <a:solidFill>
                <a:srgbClr val="FFFFFF"/>
              </a:solidFill>
              <a:prstDash val="solid"/>
              <a:round/>
            </a:ln>
          </p:spPr>
        </p:sp>
        <p:sp>
          <p:nvSpPr>
            <p:cNvPr name="TextBox 8" id="8"/>
            <p:cNvSpPr txBox="true"/>
            <p:nvPr/>
          </p:nvSpPr>
          <p:spPr>
            <a:xfrm>
              <a:off x="0" y="-28575"/>
              <a:ext cx="2213210" cy="2917493"/>
            </a:xfrm>
            <a:prstGeom prst="rect">
              <a:avLst/>
            </a:prstGeom>
          </p:spPr>
          <p:txBody>
            <a:bodyPr anchor="ctr" rtlCol="false" tIns="50800" lIns="50800" bIns="50800" rIns="50800"/>
            <a:lstStyle/>
            <a:p>
              <a:pPr algn="ctr">
                <a:lnSpc>
                  <a:spcPts val="1960"/>
                </a:lnSpc>
              </a:pPr>
            </a:p>
          </p:txBody>
        </p:sp>
      </p:grpSp>
      <p:grpSp>
        <p:nvGrpSpPr>
          <p:cNvPr name="Group 9" id="9"/>
          <p:cNvGrpSpPr/>
          <p:nvPr/>
        </p:nvGrpSpPr>
        <p:grpSpPr>
          <a:xfrm rot="0">
            <a:off x="3422487" y="8064311"/>
            <a:ext cx="5458910" cy="3276438"/>
            <a:chOff x="0" y="0"/>
            <a:chExt cx="6350000" cy="3811270"/>
          </a:xfrm>
        </p:grpSpPr>
        <p:sp>
          <p:nvSpPr>
            <p:cNvPr name="Freeform 10" id="10"/>
            <p:cNvSpPr/>
            <p:nvPr/>
          </p:nvSpPr>
          <p:spPr>
            <a:xfrm flipH="false" flipV="false" rot="0">
              <a:off x="0" y="0"/>
              <a:ext cx="6350000" cy="3811270"/>
            </a:xfrm>
            <a:custGeom>
              <a:avLst/>
              <a:gdLst/>
              <a:ahLst/>
              <a:cxnLst/>
              <a:rect r="r" b="b" t="t" l="l"/>
              <a:pathLst>
                <a:path h="3811270" w="6350000">
                  <a:moveTo>
                    <a:pt x="1648460" y="0"/>
                  </a:moveTo>
                  <a:lnTo>
                    <a:pt x="5812790" y="0"/>
                  </a:lnTo>
                  <a:cubicBezTo>
                    <a:pt x="6109970" y="0"/>
                    <a:pt x="6350000" y="240030"/>
                    <a:pt x="6350000" y="537210"/>
                  </a:cubicBezTo>
                  <a:lnTo>
                    <a:pt x="6350000" y="2466340"/>
                  </a:lnTo>
                  <a:cubicBezTo>
                    <a:pt x="6350000" y="2763520"/>
                    <a:pt x="6109970" y="3003550"/>
                    <a:pt x="5812790" y="3003550"/>
                  </a:cubicBezTo>
                  <a:lnTo>
                    <a:pt x="4751070" y="3003550"/>
                  </a:lnTo>
                  <a:cubicBezTo>
                    <a:pt x="4587240" y="3003550"/>
                    <a:pt x="4431030" y="3078480"/>
                    <a:pt x="4329430" y="3208020"/>
                  </a:cubicBezTo>
                  <a:lnTo>
                    <a:pt x="4013200" y="3606800"/>
                  </a:lnTo>
                  <a:cubicBezTo>
                    <a:pt x="3911600" y="3735070"/>
                    <a:pt x="3756660" y="3811270"/>
                    <a:pt x="3591560" y="3811270"/>
                  </a:cubicBezTo>
                  <a:lnTo>
                    <a:pt x="537210" y="3811270"/>
                  </a:lnTo>
                  <a:cubicBezTo>
                    <a:pt x="240030" y="3811270"/>
                    <a:pt x="0" y="3571240"/>
                    <a:pt x="0" y="3274060"/>
                  </a:cubicBezTo>
                  <a:lnTo>
                    <a:pt x="0" y="1375410"/>
                  </a:lnTo>
                  <a:cubicBezTo>
                    <a:pt x="0" y="1206500"/>
                    <a:pt x="78740" y="1047750"/>
                    <a:pt x="213360" y="946150"/>
                  </a:cubicBezTo>
                  <a:lnTo>
                    <a:pt x="1324610" y="107950"/>
                  </a:lnTo>
                  <a:cubicBezTo>
                    <a:pt x="1417320" y="38100"/>
                    <a:pt x="1531620" y="0"/>
                    <a:pt x="1648460" y="0"/>
                  </a:cubicBezTo>
                  <a:close/>
                </a:path>
              </a:pathLst>
            </a:custGeom>
            <a:blipFill>
              <a:blip r:embed="rId6"/>
              <a:stretch>
                <a:fillRect l="0" t="-5502" r="0" b="-5502"/>
              </a:stretch>
            </a:blipFill>
          </p:spPr>
        </p:sp>
      </p:grpSp>
      <p:sp>
        <p:nvSpPr>
          <p:cNvPr name="TextBox 11" id="11"/>
          <p:cNvSpPr txBox="true"/>
          <p:nvPr/>
        </p:nvSpPr>
        <p:spPr>
          <a:xfrm rot="0">
            <a:off x="1028700" y="6179652"/>
            <a:ext cx="8115300" cy="1884659"/>
          </a:xfrm>
          <a:prstGeom prst="rect">
            <a:avLst/>
          </a:prstGeom>
        </p:spPr>
        <p:txBody>
          <a:bodyPr anchor="t" rtlCol="false" tIns="0" lIns="0" bIns="0" rIns="0">
            <a:spAutoFit/>
          </a:bodyPr>
          <a:lstStyle/>
          <a:p>
            <a:pPr algn="l">
              <a:lnSpc>
                <a:spcPts val="7313"/>
              </a:lnSpc>
            </a:pPr>
            <a:r>
              <a:rPr lang="en-US" sz="6648">
                <a:solidFill>
                  <a:srgbClr val="FF3131"/>
                </a:solidFill>
                <a:latin typeface="Gagalin"/>
                <a:ea typeface="Gagalin"/>
                <a:cs typeface="Gagalin"/>
                <a:sym typeface="Gagalin"/>
              </a:rPr>
              <a:t>HOW TO PROTECT YOURSELFS</a:t>
            </a:r>
          </a:p>
        </p:txBody>
      </p:sp>
      <p:sp>
        <p:nvSpPr>
          <p:cNvPr name="TextBox 12" id="12"/>
          <p:cNvSpPr txBox="true"/>
          <p:nvPr/>
        </p:nvSpPr>
        <p:spPr>
          <a:xfrm rot="0">
            <a:off x="9532785" y="647421"/>
            <a:ext cx="7726515" cy="8359140"/>
          </a:xfrm>
          <a:prstGeom prst="rect">
            <a:avLst/>
          </a:prstGeom>
        </p:spPr>
        <p:txBody>
          <a:bodyPr anchor="t" rtlCol="false" tIns="0" lIns="0" bIns="0" rIns="0">
            <a:spAutoFit/>
          </a:bodyPr>
          <a:lstStyle/>
          <a:p>
            <a:pPr algn="l">
              <a:lnSpc>
                <a:spcPts val="3359"/>
              </a:lnSpc>
            </a:pPr>
            <a:r>
              <a:rPr lang="en-US" sz="2400">
                <a:solidFill>
                  <a:srgbClr val="FF3131"/>
                </a:solidFill>
                <a:latin typeface="Helvetica World"/>
                <a:ea typeface="Helvetica World"/>
                <a:cs typeface="Helvetica World"/>
                <a:sym typeface="Helvetica World"/>
              </a:rPr>
              <a:t>🔗</a:t>
            </a:r>
            <a:r>
              <a:rPr lang="en-US" sz="2400">
                <a:solidFill>
                  <a:srgbClr val="FF3131"/>
                </a:solidFill>
                <a:latin typeface="Helvetica World"/>
                <a:ea typeface="Helvetica World"/>
                <a:cs typeface="Helvetica World"/>
                <a:sym typeface="Helvetica World"/>
              </a:rPr>
              <a:t>1. Never Click Unknown Links</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Don’t trust links in emails or messages from unknown or unverified sources.</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Hover over the link to preview the destination before clicking.</a:t>
            </a:r>
          </a:p>
          <a:p>
            <a:pPr algn="l">
              <a:lnSpc>
                <a:spcPts val="3359"/>
              </a:lnSpc>
            </a:pPr>
            <a:r>
              <a:rPr lang="en-US" sz="2400">
                <a:solidFill>
                  <a:srgbClr val="FFFFFF"/>
                </a:solidFill>
                <a:latin typeface="Helvetica World"/>
                <a:ea typeface="Helvetica World"/>
                <a:cs typeface="Helvetica World"/>
                <a:sym typeface="Helvetica World"/>
              </a:rPr>
              <a:t>🔍 </a:t>
            </a:r>
            <a:r>
              <a:rPr lang="en-US" sz="2400">
                <a:solidFill>
                  <a:srgbClr val="FF3131"/>
                </a:solidFill>
                <a:latin typeface="Helvetica World"/>
                <a:ea typeface="Helvetica World"/>
                <a:cs typeface="Helvetica World"/>
                <a:sym typeface="Helvetica World"/>
              </a:rPr>
              <a:t>2. Always Verify U</a:t>
            </a:r>
            <a:r>
              <a:rPr lang="en-US" sz="2400">
                <a:solidFill>
                  <a:srgbClr val="FF3131"/>
                </a:solidFill>
                <a:latin typeface="Helvetica World"/>
                <a:ea typeface="Helvetica World"/>
                <a:cs typeface="Helvetica World"/>
                <a:sym typeface="Helvetica World"/>
              </a:rPr>
              <a:t>RLs</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Make sure the website URL is correct and secure (starts with https://).</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Watch for slight changes in the domain (e.g. g00gle.com instead of google.com).</a:t>
            </a:r>
          </a:p>
          <a:p>
            <a:pPr algn="l">
              <a:lnSpc>
                <a:spcPts val="3359"/>
              </a:lnSpc>
            </a:pPr>
            <a:r>
              <a:rPr lang="en-US" sz="2400">
                <a:solidFill>
                  <a:srgbClr val="FFFFFF"/>
                </a:solidFill>
                <a:latin typeface="Helvetica World"/>
                <a:ea typeface="Helvetica World"/>
                <a:cs typeface="Helvetica World"/>
                <a:sym typeface="Helvetica World"/>
              </a:rPr>
              <a:t>🔒 </a:t>
            </a:r>
            <a:r>
              <a:rPr lang="en-US" sz="2400">
                <a:solidFill>
                  <a:srgbClr val="FF3131"/>
                </a:solidFill>
                <a:latin typeface="Helvetica World"/>
                <a:ea typeface="Helvetica World"/>
                <a:cs typeface="Helvetica World"/>
                <a:sym typeface="Helvetica World"/>
              </a:rPr>
              <a:t>3. Never Share Your Credentials</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No legitimate company will ask you for your password, PIN, or security code via email or message.</a:t>
            </a:r>
          </a:p>
          <a:p>
            <a:pPr algn="l">
              <a:lnSpc>
                <a:spcPts val="3359"/>
              </a:lnSpc>
            </a:pPr>
            <a:r>
              <a:rPr lang="en-US" sz="2400">
                <a:solidFill>
                  <a:srgbClr val="FFFFFF"/>
                </a:solidFill>
                <a:latin typeface="Helvetica World"/>
                <a:ea typeface="Helvetica World"/>
                <a:cs typeface="Helvetica World"/>
                <a:sym typeface="Helvetica World"/>
              </a:rPr>
              <a:t>🔐 </a:t>
            </a:r>
            <a:r>
              <a:rPr lang="en-US" sz="2400">
                <a:solidFill>
                  <a:srgbClr val="FF3131"/>
                </a:solidFill>
                <a:latin typeface="Helvetica World"/>
                <a:ea typeface="Helvetica World"/>
                <a:cs typeface="Helvetica World"/>
                <a:sym typeface="Helvetica World"/>
              </a:rPr>
              <a:t>4. Use Two-Factor or Multi-Factor Authentication</a:t>
            </a:r>
            <a:r>
              <a:rPr lang="en-US" sz="2400">
                <a:solidFill>
                  <a:srgbClr val="FFFFFF"/>
                </a:solidFill>
                <a:latin typeface="Helvetica World"/>
                <a:ea typeface="Helvetica World"/>
                <a:cs typeface="Helvetica World"/>
                <a:sym typeface="Helvetica World"/>
              </a:rPr>
              <a:t> </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Add an extra layer of protection even if your password is stolen.</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Use authentication apps (like Google Authenticator or Authy) rather than SMS if possible.</a:t>
            </a:r>
          </a:p>
          <a:p>
            <a:pPr algn="l">
              <a:lnSpc>
                <a:spcPts val="3359"/>
              </a:lnSpc>
              <a:spcBef>
                <a:spcPct val="0"/>
              </a:spcBef>
            </a:pPr>
          </a:p>
        </p:txBody>
      </p:sp>
      <p:sp>
        <p:nvSpPr>
          <p:cNvPr name="Freeform 13" id="13"/>
          <p:cNvSpPr/>
          <p:nvPr/>
        </p:nvSpPr>
        <p:spPr>
          <a:xfrm flipH="true" flipV="false" rot="0">
            <a:off x="16330412" y="8329412"/>
            <a:ext cx="928888" cy="928888"/>
          </a:xfrm>
          <a:custGeom>
            <a:avLst/>
            <a:gdLst/>
            <a:ahLst/>
            <a:cxnLst/>
            <a:rect r="r" b="b" t="t" l="l"/>
            <a:pathLst>
              <a:path h="928888" w="928888">
                <a:moveTo>
                  <a:pt x="928888" y="0"/>
                </a:moveTo>
                <a:lnTo>
                  <a:pt x="0" y="0"/>
                </a:lnTo>
                <a:lnTo>
                  <a:pt x="0" y="928888"/>
                </a:lnTo>
                <a:lnTo>
                  <a:pt x="928888" y="928888"/>
                </a:lnTo>
                <a:lnTo>
                  <a:pt x="92888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446996" y="1432169"/>
            <a:ext cx="10880653" cy="9611693"/>
            <a:chOff x="0" y="0"/>
            <a:chExt cx="2865686" cy="2531475"/>
          </a:xfrm>
        </p:grpSpPr>
        <p:sp>
          <p:nvSpPr>
            <p:cNvPr name="Freeform 4" id="4"/>
            <p:cNvSpPr/>
            <p:nvPr/>
          </p:nvSpPr>
          <p:spPr>
            <a:xfrm flipH="false" flipV="false" rot="0">
              <a:off x="0" y="0"/>
              <a:ext cx="2865687" cy="2531475"/>
            </a:xfrm>
            <a:custGeom>
              <a:avLst/>
              <a:gdLst/>
              <a:ahLst/>
              <a:cxnLst/>
              <a:rect r="r" b="b" t="t" l="l"/>
              <a:pathLst>
                <a:path h="2531475" w="2865687">
                  <a:moveTo>
                    <a:pt x="17788" y="0"/>
                  </a:moveTo>
                  <a:lnTo>
                    <a:pt x="2847898" y="0"/>
                  </a:lnTo>
                  <a:cubicBezTo>
                    <a:pt x="2857722" y="0"/>
                    <a:pt x="2865687" y="7964"/>
                    <a:pt x="2865687" y="17788"/>
                  </a:cubicBezTo>
                  <a:lnTo>
                    <a:pt x="2865687" y="2513686"/>
                  </a:lnTo>
                  <a:cubicBezTo>
                    <a:pt x="2865687" y="2523511"/>
                    <a:pt x="2857722" y="2531475"/>
                    <a:pt x="2847898" y="2531475"/>
                  </a:cubicBezTo>
                  <a:lnTo>
                    <a:pt x="17788" y="2531475"/>
                  </a:lnTo>
                  <a:cubicBezTo>
                    <a:pt x="7964" y="2531475"/>
                    <a:pt x="0" y="2523511"/>
                    <a:pt x="0" y="2513686"/>
                  </a:cubicBezTo>
                  <a:lnTo>
                    <a:pt x="0" y="17788"/>
                  </a:lnTo>
                  <a:cubicBezTo>
                    <a:pt x="0" y="7964"/>
                    <a:pt x="7964" y="0"/>
                    <a:pt x="17788" y="0"/>
                  </a:cubicBezTo>
                  <a:close/>
                </a:path>
              </a:pathLst>
            </a:custGeom>
            <a:solidFill>
              <a:srgbClr val="000000">
                <a:alpha val="0"/>
              </a:srgbClr>
            </a:solidFill>
            <a:ln w="9525" cap="rnd">
              <a:solidFill>
                <a:srgbClr val="FFFFFF"/>
              </a:solidFill>
              <a:prstDash val="solid"/>
              <a:round/>
            </a:ln>
          </p:spPr>
        </p:sp>
        <p:sp>
          <p:nvSpPr>
            <p:cNvPr name="TextBox 5" id="5"/>
            <p:cNvSpPr txBox="true"/>
            <p:nvPr/>
          </p:nvSpPr>
          <p:spPr>
            <a:xfrm>
              <a:off x="0" y="-28575"/>
              <a:ext cx="2865686" cy="2560050"/>
            </a:xfrm>
            <a:prstGeom prst="rect">
              <a:avLst/>
            </a:prstGeom>
          </p:spPr>
          <p:txBody>
            <a:bodyPr anchor="ctr" rtlCol="false" tIns="50800" lIns="50800" bIns="50800" rIns="50800"/>
            <a:lstStyle/>
            <a:p>
              <a:pPr algn="ctr">
                <a:lnSpc>
                  <a:spcPts val="1960"/>
                </a:lnSpc>
              </a:pPr>
            </a:p>
          </p:txBody>
        </p:sp>
      </p:grpSp>
      <p:grpSp>
        <p:nvGrpSpPr>
          <p:cNvPr name="Group 6" id="6"/>
          <p:cNvGrpSpPr/>
          <p:nvPr/>
        </p:nvGrpSpPr>
        <p:grpSpPr>
          <a:xfrm rot="0">
            <a:off x="11651367" y="2719194"/>
            <a:ext cx="6994776" cy="4198264"/>
            <a:chOff x="0" y="0"/>
            <a:chExt cx="6350000" cy="3811270"/>
          </a:xfrm>
        </p:grpSpPr>
        <p:sp>
          <p:nvSpPr>
            <p:cNvPr name="Freeform 7" id="7"/>
            <p:cNvSpPr/>
            <p:nvPr/>
          </p:nvSpPr>
          <p:spPr>
            <a:xfrm flipH="false" flipV="false" rot="0">
              <a:off x="0" y="0"/>
              <a:ext cx="6350000" cy="3811270"/>
            </a:xfrm>
            <a:custGeom>
              <a:avLst/>
              <a:gdLst/>
              <a:ahLst/>
              <a:cxnLst/>
              <a:rect r="r" b="b" t="t" l="l"/>
              <a:pathLst>
                <a:path h="3811270" w="6350000">
                  <a:moveTo>
                    <a:pt x="1648460" y="0"/>
                  </a:moveTo>
                  <a:lnTo>
                    <a:pt x="5812790" y="0"/>
                  </a:lnTo>
                  <a:cubicBezTo>
                    <a:pt x="6109970" y="0"/>
                    <a:pt x="6350000" y="240030"/>
                    <a:pt x="6350000" y="537210"/>
                  </a:cubicBezTo>
                  <a:lnTo>
                    <a:pt x="6350000" y="2466340"/>
                  </a:lnTo>
                  <a:cubicBezTo>
                    <a:pt x="6350000" y="2763520"/>
                    <a:pt x="6109970" y="3003550"/>
                    <a:pt x="5812790" y="3003550"/>
                  </a:cubicBezTo>
                  <a:lnTo>
                    <a:pt x="4751070" y="3003550"/>
                  </a:lnTo>
                  <a:cubicBezTo>
                    <a:pt x="4587240" y="3003550"/>
                    <a:pt x="4431030" y="3078480"/>
                    <a:pt x="4329430" y="3208020"/>
                  </a:cubicBezTo>
                  <a:lnTo>
                    <a:pt x="4013200" y="3606800"/>
                  </a:lnTo>
                  <a:cubicBezTo>
                    <a:pt x="3911600" y="3735070"/>
                    <a:pt x="3756660" y="3811270"/>
                    <a:pt x="3591560" y="3811270"/>
                  </a:cubicBezTo>
                  <a:lnTo>
                    <a:pt x="537210" y="3811270"/>
                  </a:lnTo>
                  <a:cubicBezTo>
                    <a:pt x="240030" y="3811270"/>
                    <a:pt x="0" y="3571240"/>
                    <a:pt x="0" y="3274060"/>
                  </a:cubicBezTo>
                  <a:lnTo>
                    <a:pt x="0" y="1375410"/>
                  </a:lnTo>
                  <a:cubicBezTo>
                    <a:pt x="0" y="1206500"/>
                    <a:pt x="78740" y="1047750"/>
                    <a:pt x="213360" y="946150"/>
                  </a:cubicBezTo>
                  <a:lnTo>
                    <a:pt x="1324610" y="107950"/>
                  </a:lnTo>
                  <a:cubicBezTo>
                    <a:pt x="1417320" y="38100"/>
                    <a:pt x="1531620" y="0"/>
                    <a:pt x="1648460" y="0"/>
                  </a:cubicBezTo>
                  <a:close/>
                </a:path>
              </a:pathLst>
            </a:custGeom>
            <a:blipFill>
              <a:blip r:embed="rId3"/>
              <a:stretch>
                <a:fillRect l="0" t="-5502" r="0" b="-5502"/>
              </a:stretch>
            </a:blipFill>
          </p:spPr>
        </p:sp>
      </p:grpSp>
      <p:sp>
        <p:nvSpPr>
          <p:cNvPr name="TextBox 8" id="8"/>
          <p:cNvSpPr txBox="true"/>
          <p:nvPr/>
        </p:nvSpPr>
        <p:spPr>
          <a:xfrm rot="0">
            <a:off x="777668" y="263767"/>
            <a:ext cx="16056813" cy="836178"/>
          </a:xfrm>
          <a:prstGeom prst="rect">
            <a:avLst/>
          </a:prstGeom>
        </p:spPr>
        <p:txBody>
          <a:bodyPr anchor="t" rtlCol="false" tIns="0" lIns="0" bIns="0" rIns="0">
            <a:spAutoFit/>
          </a:bodyPr>
          <a:lstStyle/>
          <a:p>
            <a:pPr algn="l">
              <a:lnSpc>
                <a:spcPts val="6424"/>
              </a:lnSpc>
            </a:pPr>
            <a:r>
              <a:rPr lang="en-US" sz="5840">
                <a:solidFill>
                  <a:srgbClr val="FF3131"/>
                </a:solidFill>
                <a:latin typeface="Gagalin"/>
                <a:ea typeface="Gagalin"/>
                <a:cs typeface="Gagalin"/>
                <a:sym typeface="Gagalin"/>
              </a:rPr>
              <a:t>WHAT TO DO IF YOU SUSPECT A PHISHING ATTACK</a:t>
            </a:r>
          </a:p>
        </p:txBody>
      </p:sp>
      <p:grpSp>
        <p:nvGrpSpPr>
          <p:cNvPr name="Group 9" id="9"/>
          <p:cNvGrpSpPr/>
          <p:nvPr/>
        </p:nvGrpSpPr>
        <p:grpSpPr>
          <a:xfrm rot="0">
            <a:off x="11651367" y="2719194"/>
            <a:ext cx="1131527" cy="1131527"/>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3131"/>
            </a:solidFill>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
        <p:nvSpPr>
          <p:cNvPr name="Freeform 12" id="12"/>
          <p:cNvSpPr/>
          <p:nvPr/>
        </p:nvSpPr>
        <p:spPr>
          <a:xfrm flipH="false" flipV="false" rot="0">
            <a:off x="11924207" y="2955494"/>
            <a:ext cx="585847" cy="658928"/>
          </a:xfrm>
          <a:custGeom>
            <a:avLst/>
            <a:gdLst/>
            <a:ahLst/>
            <a:cxnLst/>
            <a:rect r="r" b="b" t="t" l="l"/>
            <a:pathLst>
              <a:path h="658928" w="585847">
                <a:moveTo>
                  <a:pt x="0" y="0"/>
                </a:moveTo>
                <a:lnTo>
                  <a:pt x="585847" y="0"/>
                </a:lnTo>
                <a:lnTo>
                  <a:pt x="585847" y="658928"/>
                </a:lnTo>
                <a:lnTo>
                  <a:pt x="0" y="6589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true" flipV="false" rot="0">
            <a:off x="16330412" y="8329412"/>
            <a:ext cx="928888" cy="928888"/>
          </a:xfrm>
          <a:custGeom>
            <a:avLst/>
            <a:gdLst/>
            <a:ahLst/>
            <a:cxnLst/>
            <a:rect r="r" b="b" t="t" l="l"/>
            <a:pathLst>
              <a:path h="928888" w="928888">
                <a:moveTo>
                  <a:pt x="928888" y="0"/>
                </a:moveTo>
                <a:lnTo>
                  <a:pt x="0" y="0"/>
                </a:lnTo>
                <a:lnTo>
                  <a:pt x="0" y="928888"/>
                </a:lnTo>
                <a:lnTo>
                  <a:pt x="928888" y="928888"/>
                </a:lnTo>
                <a:lnTo>
                  <a:pt x="928888"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4" id="14"/>
          <p:cNvSpPr txBox="true"/>
          <p:nvPr/>
        </p:nvSpPr>
        <p:spPr>
          <a:xfrm rot="0">
            <a:off x="1079560" y="1818888"/>
            <a:ext cx="8064440" cy="7940040"/>
          </a:xfrm>
          <a:prstGeom prst="rect">
            <a:avLst/>
          </a:prstGeom>
        </p:spPr>
        <p:txBody>
          <a:bodyPr anchor="t" rtlCol="false" tIns="0" lIns="0" bIns="0" rIns="0">
            <a:spAutoFit/>
          </a:bodyPr>
          <a:lstStyle/>
          <a:p>
            <a:pPr algn="l">
              <a:lnSpc>
                <a:spcPts val="3359"/>
              </a:lnSpc>
            </a:pPr>
            <a:r>
              <a:rPr lang="en-US" sz="2400">
                <a:solidFill>
                  <a:srgbClr val="FF3131"/>
                </a:solidFill>
                <a:latin typeface="Helvetica World"/>
                <a:ea typeface="Helvetica World"/>
                <a:cs typeface="Helvetica World"/>
                <a:sym typeface="Helvetica World"/>
              </a:rPr>
              <a:t>🛑 </a:t>
            </a:r>
            <a:r>
              <a:rPr lang="en-US" sz="2400">
                <a:solidFill>
                  <a:srgbClr val="FF3131"/>
                </a:solidFill>
                <a:latin typeface="Helvetica World"/>
                <a:ea typeface="Helvetica World"/>
                <a:cs typeface="Helvetica World"/>
                <a:sym typeface="Helvetica World"/>
              </a:rPr>
              <a:t>1. Do Not Click or Respond</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Avoid clicking </a:t>
            </a:r>
            <a:r>
              <a:rPr lang="en-US" sz="2400">
                <a:solidFill>
                  <a:srgbClr val="FFFFFF"/>
                </a:solidFill>
                <a:latin typeface="Helvetica World"/>
                <a:ea typeface="Helvetica World"/>
                <a:cs typeface="Helvetica World"/>
                <a:sym typeface="Helvetica World"/>
              </a:rPr>
              <a:t>on any links or replying to the message.</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Don’t download attachments.</a:t>
            </a:r>
          </a:p>
          <a:p>
            <a:pPr algn="l">
              <a:lnSpc>
                <a:spcPts val="3359"/>
              </a:lnSpc>
            </a:pPr>
            <a:r>
              <a:rPr lang="en-US" sz="2400">
                <a:solidFill>
                  <a:srgbClr val="FF3131"/>
                </a:solidFill>
                <a:latin typeface="Helvetica World"/>
                <a:ea typeface="Helvetica World"/>
                <a:cs typeface="Helvetica World"/>
                <a:sym typeface="Helvetica World"/>
              </a:rPr>
              <a:t>📣</a:t>
            </a:r>
            <a:r>
              <a:rPr lang="en-US" sz="2400">
                <a:solidFill>
                  <a:srgbClr val="FF3131"/>
                </a:solidFill>
                <a:latin typeface="Helvetica World"/>
                <a:ea typeface="Helvetica World"/>
                <a:cs typeface="Helvetica World"/>
                <a:sym typeface="Helvetica World"/>
              </a:rPr>
              <a:t> 2. Report It Immediately</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Forward the email to your IT department or security team.</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Mark the message as spam or phishing in your email client.</a:t>
            </a:r>
          </a:p>
          <a:p>
            <a:pPr algn="l">
              <a:lnSpc>
                <a:spcPts val="3359"/>
              </a:lnSpc>
            </a:pPr>
            <a:r>
              <a:rPr lang="en-US" sz="2400">
                <a:solidFill>
                  <a:srgbClr val="FFFFFF"/>
                </a:solidFill>
                <a:latin typeface="Helvetica World"/>
                <a:ea typeface="Helvetica World"/>
                <a:cs typeface="Helvetica World"/>
                <a:sym typeface="Helvetica World"/>
              </a:rPr>
              <a:t>🧠 </a:t>
            </a:r>
            <a:r>
              <a:rPr lang="en-US" sz="2400">
                <a:solidFill>
                  <a:srgbClr val="00BF63"/>
                </a:solidFill>
                <a:latin typeface="Helvetica World"/>
                <a:ea typeface="Helvetica World"/>
                <a:cs typeface="Helvetica World"/>
                <a:sym typeface="Helvetica World"/>
              </a:rPr>
              <a:t>Ex</a:t>
            </a:r>
            <a:r>
              <a:rPr lang="en-US" sz="2400">
                <a:solidFill>
                  <a:srgbClr val="00BF63"/>
                </a:solidFill>
                <a:latin typeface="Helvetica World"/>
                <a:ea typeface="Helvetica World"/>
                <a:cs typeface="Helvetica World"/>
                <a:sym typeface="Helvetica World"/>
              </a:rPr>
              <a:t>ample</a:t>
            </a:r>
            <a:r>
              <a:rPr lang="en-US" sz="2400">
                <a:solidFill>
                  <a:srgbClr val="FFFFFF"/>
                </a:solidFill>
                <a:latin typeface="Helvetica World"/>
                <a:ea typeface="Helvetica World"/>
                <a:cs typeface="Helvetica World"/>
                <a:sym typeface="Helvetica World"/>
              </a:rPr>
              <a:t>: In Gmail, click the three dots → "Report phishing"</a:t>
            </a:r>
          </a:p>
          <a:p>
            <a:pPr algn="l">
              <a:lnSpc>
                <a:spcPts val="3359"/>
              </a:lnSpc>
            </a:pPr>
            <a:r>
              <a:rPr lang="en-US" sz="2400">
                <a:solidFill>
                  <a:srgbClr val="FF3131"/>
                </a:solidFill>
                <a:latin typeface="Helvetica World"/>
                <a:ea typeface="Helvetica World"/>
                <a:cs typeface="Helvetica World"/>
                <a:sym typeface="Helvetica World"/>
              </a:rPr>
              <a:t>📤</a:t>
            </a:r>
            <a:r>
              <a:rPr lang="en-US" sz="2400">
                <a:solidFill>
                  <a:srgbClr val="FF3131"/>
                </a:solidFill>
                <a:latin typeface="Helvetica World"/>
                <a:ea typeface="Helvetica World"/>
                <a:cs typeface="Helvetica World"/>
                <a:sym typeface="Helvetica World"/>
              </a:rPr>
              <a:t> 3. Don’t Forward It to Others</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Even if you’re trying to warn someone, forwarding a phishing message increases the risk of spreading it.</a:t>
            </a:r>
          </a:p>
          <a:p>
            <a:pPr algn="l">
              <a:lnSpc>
                <a:spcPts val="3359"/>
              </a:lnSpc>
            </a:pPr>
            <a:r>
              <a:rPr lang="en-US" sz="2400">
                <a:solidFill>
                  <a:srgbClr val="FF3131"/>
                </a:solidFill>
                <a:latin typeface="Helvetica World"/>
                <a:ea typeface="Helvetica World"/>
                <a:cs typeface="Helvetica World"/>
                <a:sym typeface="Helvetica World"/>
              </a:rPr>
              <a:t>💻</a:t>
            </a:r>
            <a:r>
              <a:rPr lang="en-US" sz="2400">
                <a:solidFill>
                  <a:srgbClr val="FF3131"/>
                </a:solidFill>
                <a:latin typeface="Helvetica World"/>
                <a:ea typeface="Helvetica World"/>
                <a:cs typeface="Helvetica World"/>
                <a:sym typeface="Helvetica World"/>
              </a:rPr>
              <a:t> 4. If You Already Clicked the Link:</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 Disconnect from the internet (especially if it downloaded a file)</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 Change your passwords immediately</a:t>
            </a:r>
          </a:p>
          <a:p>
            <a:pPr algn="l"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a:t>
            </a:r>
            <a:r>
              <a:rPr lang="en-US" sz="2400">
                <a:solidFill>
                  <a:srgbClr val="FFFFFF"/>
                </a:solidFill>
                <a:latin typeface="Helvetica World"/>
                <a:ea typeface="Helvetica World"/>
                <a:cs typeface="Helvetica World"/>
                <a:sym typeface="Helvetica World"/>
              </a:rPr>
              <a:t> Run a malware/antivirus scan</a:t>
            </a:r>
          </a:p>
          <a:p>
            <a:pPr algn="l">
              <a:lnSpc>
                <a:spcPts val="335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10633235" y="3689668"/>
            <a:ext cx="9326880" cy="4200667"/>
            <a:chOff x="0" y="0"/>
            <a:chExt cx="8459470" cy="3810000"/>
          </a:xfrm>
        </p:grpSpPr>
        <p:sp>
          <p:nvSpPr>
            <p:cNvPr name="Freeform 4" id="4"/>
            <p:cNvSpPr/>
            <p:nvPr/>
          </p:nvSpPr>
          <p:spPr>
            <a:xfrm flipH="false" flipV="false" rot="0">
              <a:off x="0" y="0"/>
              <a:ext cx="8459470" cy="3808730"/>
            </a:xfrm>
            <a:custGeom>
              <a:avLst/>
              <a:gdLst/>
              <a:ahLst/>
              <a:cxnLst/>
              <a:rect r="r" b="b" t="t" l="l"/>
              <a:pathLst>
                <a:path h="3808730" w="8459470">
                  <a:moveTo>
                    <a:pt x="458470" y="0"/>
                  </a:moveTo>
                  <a:lnTo>
                    <a:pt x="8001000" y="0"/>
                  </a:lnTo>
                  <a:cubicBezTo>
                    <a:pt x="8255000" y="0"/>
                    <a:pt x="8459470" y="205740"/>
                    <a:pt x="8459470" y="458470"/>
                  </a:cubicBezTo>
                  <a:lnTo>
                    <a:pt x="8459470" y="2320290"/>
                  </a:lnTo>
                  <a:cubicBezTo>
                    <a:pt x="8459470" y="2451100"/>
                    <a:pt x="8403590" y="2576830"/>
                    <a:pt x="8304530" y="2663190"/>
                  </a:cubicBezTo>
                  <a:lnTo>
                    <a:pt x="7141210" y="3693160"/>
                  </a:lnTo>
                  <a:cubicBezTo>
                    <a:pt x="7057390" y="3768090"/>
                    <a:pt x="6949440" y="3808730"/>
                    <a:pt x="6836410" y="3808730"/>
                  </a:cubicBezTo>
                  <a:lnTo>
                    <a:pt x="3760470" y="3808730"/>
                  </a:lnTo>
                  <a:cubicBezTo>
                    <a:pt x="3506470" y="3808730"/>
                    <a:pt x="3302000" y="3602990"/>
                    <a:pt x="3302000" y="3350260"/>
                  </a:cubicBezTo>
                  <a:lnTo>
                    <a:pt x="3302000" y="3227070"/>
                  </a:lnTo>
                  <a:cubicBezTo>
                    <a:pt x="3302000" y="2973070"/>
                    <a:pt x="3096260" y="2768600"/>
                    <a:pt x="2843530" y="2768600"/>
                  </a:cubicBezTo>
                  <a:lnTo>
                    <a:pt x="458470" y="2768600"/>
                  </a:lnTo>
                  <a:cubicBezTo>
                    <a:pt x="205740" y="2768600"/>
                    <a:pt x="0" y="2562860"/>
                    <a:pt x="0" y="2310130"/>
                  </a:cubicBezTo>
                  <a:lnTo>
                    <a:pt x="0" y="458470"/>
                  </a:lnTo>
                  <a:cubicBezTo>
                    <a:pt x="0" y="205740"/>
                    <a:pt x="205740" y="0"/>
                    <a:pt x="458470" y="0"/>
                  </a:cubicBezTo>
                  <a:close/>
                </a:path>
              </a:pathLst>
            </a:custGeom>
            <a:blipFill>
              <a:blip r:embed="rId3"/>
              <a:stretch>
                <a:fillRect l="0" t="-23989" r="0" b="-23989"/>
              </a:stretch>
            </a:blipFill>
          </p:spPr>
        </p:sp>
      </p:grpSp>
      <p:grpSp>
        <p:nvGrpSpPr>
          <p:cNvPr name="Group 5" id="5"/>
          <p:cNvGrpSpPr/>
          <p:nvPr/>
        </p:nvGrpSpPr>
        <p:grpSpPr>
          <a:xfrm rot="0">
            <a:off x="16010640" y="0"/>
            <a:ext cx="2277360" cy="3208453"/>
            <a:chOff x="0" y="0"/>
            <a:chExt cx="4507230" cy="6350000"/>
          </a:xfrm>
        </p:grpSpPr>
        <p:sp>
          <p:nvSpPr>
            <p:cNvPr name="Freeform 6" id="6"/>
            <p:cNvSpPr/>
            <p:nvPr/>
          </p:nvSpPr>
          <p:spPr>
            <a:xfrm flipH="false" flipV="false" rot="0">
              <a:off x="0" y="0"/>
              <a:ext cx="4505960" cy="6350000"/>
            </a:xfrm>
            <a:custGeom>
              <a:avLst/>
              <a:gdLst/>
              <a:ahLst/>
              <a:cxnLst/>
              <a:rect r="r" b="b" t="t" l="l"/>
              <a:pathLst>
                <a:path h="6350000" w="4505960">
                  <a:moveTo>
                    <a:pt x="0" y="561340"/>
                  </a:moveTo>
                  <a:lnTo>
                    <a:pt x="0" y="3961130"/>
                  </a:lnTo>
                  <a:cubicBezTo>
                    <a:pt x="0" y="4272280"/>
                    <a:pt x="252730" y="4523740"/>
                    <a:pt x="562610" y="4522470"/>
                  </a:cubicBezTo>
                  <a:cubicBezTo>
                    <a:pt x="873760" y="4521200"/>
                    <a:pt x="1126490" y="4773930"/>
                    <a:pt x="1125220" y="5085080"/>
                  </a:cubicBezTo>
                  <a:lnTo>
                    <a:pt x="1123950" y="5787390"/>
                  </a:lnTo>
                  <a:cubicBezTo>
                    <a:pt x="1123950" y="6098540"/>
                    <a:pt x="1375410" y="6350000"/>
                    <a:pt x="1685290" y="6350000"/>
                  </a:cubicBezTo>
                  <a:lnTo>
                    <a:pt x="3944620" y="6350000"/>
                  </a:lnTo>
                  <a:cubicBezTo>
                    <a:pt x="4254500" y="6350000"/>
                    <a:pt x="4505960" y="6098540"/>
                    <a:pt x="4505960" y="5788660"/>
                  </a:cubicBezTo>
                  <a:lnTo>
                    <a:pt x="4505960" y="2679700"/>
                  </a:lnTo>
                  <a:cubicBezTo>
                    <a:pt x="4505960" y="2494280"/>
                    <a:pt x="4414520" y="2321560"/>
                    <a:pt x="4262120" y="2217420"/>
                  </a:cubicBezTo>
                  <a:lnTo>
                    <a:pt x="1184910" y="99060"/>
                  </a:lnTo>
                  <a:cubicBezTo>
                    <a:pt x="1090930" y="34290"/>
                    <a:pt x="980440" y="0"/>
                    <a:pt x="866140" y="0"/>
                  </a:cubicBezTo>
                  <a:lnTo>
                    <a:pt x="561340" y="0"/>
                  </a:lnTo>
                  <a:cubicBezTo>
                    <a:pt x="251460" y="0"/>
                    <a:pt x="0" y="251460"/>
                    <a:pt x="0" y="561340"/>
                  </a:cubicBezTo>
                  <a:close/>
                </a:path>
              </a:pathLst>
            </a:custGeom>
            <a:blipFill>
              <a:blip r:embed="rId4"/>
              <a:stretch>
                <a:fillRect l="-55759" t="0" r="-55759" b="0"/>
              </a:stretch>
            </a:blipFill>
          </p:spPr>
        </p:sp>
      </p:grpSp>
      <p:sp>
        <p:nvSpPr>
          <p:cNvPr name="TextBox 7" id="7"/>
          <p:cNvSpPr txBox="true"/>
          <p:nvPr/>
        </p:nvSpPr>
        <p:spPr>
          <a:xfrm rot="0">
            <a:off x="1028700" y="1295765"/>
            <a:ext cx="8589650" cy="2393903"/>
          </a:xfrm>
          <a:prstGeom prst="rect">
            <a:avLst/>
          </a:prstGeom>
        </p:spPr>
        <p:txBody>
          <a:bodyPr anchor="t" rtlCol="false" tIns="0" lIns="0" bIns="0" rIns="0">
            <a:spAutoFit/>
          </a:bodyPr>
          <a:lstStyle/>
          <a:p>
            <a:pPr algn="l">
              <a:lnSpc>
                <a:spcPts val="9345"/>
              </a:lnSpc>
            </a:pPr>
            <a:r>
              <a:rPr lang="en-US" sz="8496">
                <a:solidFill>
                  <a:srgbClr val="FF3131"/>
                </a:solidFill>
                <a:latin typeface="Gagalin"/>
                <a:ea typeface="Gagalin"/>
                <a:cs typeface="Gagalin"/>
                <a:sym typeface="Gagalin"/>
              </a:rPr>
              <a:t>CONCLUSION</a:t>
            </a:r>
          </a:p>
          <a:p>
            <a:pPr algn="l">
              <a:lnSpc>
                <a:spcPts val="9345"/>
              </a:lnSpc>
            </a:pPr>
          </a:p>
        </p:txBody>
      </p:sp>
      <p:grpSp>
        <p:nvGrpSpPr>
          <p:cNvPr name="Group 8" id="8"/>
          <p:cNvGrpSpPr/>
          <p:nvPr/>
        </p:nvGrpSpPr>
        <p:grpSpPr>
          <a:xfrm rot="0">
            <a:off x="1028700" y="3689668"/>
            <a:ext cx="8589650" cy="4686481"/>
            <a:chOff x="0" y="0"/>
            <a:chExt cx="2262295" cy="1234300"/>
          </a:xfrm>
        </p:grpSpPr>
        <p:sp>
          <p:nvSpPr>
            <p:cNvPr name="Freeform 9" id="9"/>
            <p:cNvSpPr/>
            <p:nvPr/>
          </p:nvSpPr>
          <p:spPr>
            <a:xfrm flipH="false" flipV="false" rot="0">
              <a:off x="0" y="0"/>
              <a:ext cx="2262295" cy="1234300"/>
            </a:xfrm>
            <a:custGeom>
              <a:avLst/>
              <a:gdLst/>
              <a:ahLst/>
              <a:cxnLst/>
              <a:rect r="r" b="b" t="t" l="l"/>
              <a:pathLst>
                <a:path h="1234300" w="2262295">
                  <a:moveTo>
                    <a:pt x="22533" y="0"/>
                  </a:moveTo>
                  <a:lnTo>
                    <a:pt x="2239762" y="0"/>
                  </a:lnTo>
                  <a:cubicBezTo>
                    <a:pt x="2245738" y="0"/>
                    <a:pt x="2251469" y="2374"/>
                    <a:pt x="2255695" y="6600"/>
                  </a:cubicBezTo>
                  <a:cubicBezTo>
                    <a:pt x="2259921" y="10825"/>
                    <a:pt x="2262295" y="16557"/>
                    <a:pt x="2262295" y="22533"/>
                  </a:cubicBezTo>
                  <a:lnTo>
                    <a:pt x="2262295" y="1211767"/>
                  </a:lnTo>
                  <a:cubicBezTo>
                    <a:pt x="2262295" y="1217743"/>
                    <a:pt x="2259921" y="1223474"/>
                    <a:pt x="2255695" y="1227700"/>
                  </a:cubicBezTo>
                  <a:cubicBezTo>
                    <a:pt x="2251469" y="1231926"/>
                    <a:pt x="2245738" y="1234300"/>
                    <a:pt x="2239762" y="1234300"/>
                  </a:cubicBezTo>
                  <a:lnTo>
                    <a:pt x="22533" y="1234300"/>
                  </a:lnTo>
                  <a:cubicBezTo>
                    <a:pt x="16557" y="1234300"/>
                    <a:pt x="10825" y="1231926"/>
                    <a:pt x="6600" y="1227700"/>
                  </a:cubicBezTo>
                  <a:cubicBezTo>
                    <a:pt x="2374" y="1223474"/>
                    <a:pt x="0" y="1217743"/>
                    <a:pt x="0" y="1211767"/>
                  </a:cubicBezTo>
                  <a:lnTo>
                    <a:pt x="0" y="22533"/>
                  </a:lnTo>
                  <a:cubicBezTo>
                    <a:pt x="0" y="16557"/>
                    <a:pt x="2374" y="10825"/>
                    <a:pt x="6600" y="6600"/>
                  </a:cubicBezTo>
                  <a:cubicBezTo>
                    <a:pt x="10825" y="2374"/>
                    <a:pt x="16557" y="0"/>
                    <a:pt x="22533" y="0"/>
                  </a:cubicBezTo>
                  <a:close/>
                </a:path>
              </a:pathLst>
            </a:custGeom>
            <a:solidFill>
              <a:srgbClr val="000000">
                <a:alpha val="0"/>
              </a:srgbClr>
            </a:solidFill>
            <a:ln w="9525" cap="rnd">
              <a:solidFill>
                <a:srgbClr val="FFFFFF"/>
              </a:solidFill>
              <a:prstDash val="solid"/>
              <a:round/>
            </a:ln>
          </p:spPr>
        </p:sp>
        <p:sp>
          <p:nvSpPr>
            <p:cNvPr name="TextBox 10" id="10"/>
            <p:cNvSpPr txBox="true"/>
            <p:nvPr/>
          </p:nvSpPr>
          <p:spPr>
            <a:xfrm>
              <a:off x="0" y="-28575"/>
              <a:ext cx="2262295" cy="1262875"/>
            </a:xfrm>
            <a:prstGeom prst="rect">
              <a:avLst/>
            </a:prstGeom>
          </p:spPr>
          <p:txBody>
            <a:bodyPr anchor="ctr" rtlCol="false" tIns="50800" lIns="50800" bIns="50800" rIns="50800"/>
            <a:lstStyle/>
            <a:p>
              <a:pPr algn="ctr">
                <a:lnSpc>
                  <a:spcPts val="1960"/>
                </a:lnSpc>
              </a:pPr>
            </a:p>
          </p:txBody>
        </p:sp>
      </p:grpSp>
      <p:sp>
        <p:nvSpPr>
          <p:cNvPr name="TextBox 11" id="11"/>
          <p:cNvSpPr txBox="true"/>
          <p:nvPr/>
        </p:nvSpPr>
        <p:spPr>
          <a:xfrm rot="0">
            <a:off x="1150124" y="4013675"/>
            <a:ext cx="8346802" cy="3990842"/>
          </a:xfrm>
          <a:prstGeom prst="rect">
            <a:avLst/>
          </a:prstGeom>
        </p:spPr>
        <p:txBody>
          <a:bodyPr anchor="t" rtlCol="false" tIns="0" lIns="0" bIns="0" rIns="0">
            <a:spAutoFit/>
          </a:bodyPr>
          <a:lstStyle/>
          <a:p>
            <a:pPr algn="just">
              <a:lnSpc>
                <a:spcPts val="3157"/>
              </a:lnSpc>
            </a:pPr>
            <a:r>
              <a:rPr lang="en-US" sz="2255">
                <a:solidFill>
                  <a:srgbClr val="FFFFFF"/>
                </a:solidFill>
                <a:latin typeface="Helvetica World"/>
                <a:ea typeface="Helvetica World"/>
                <a:cs typeface="Helvetica World"/>
                <a:sym typeface="Helvetica World"/>
              </a:rPr>
              <a:t>Phishing attacks are becoming more sophisticated every day but with the right knowledge and awareness, they are also highly preventable.</a:t>
            </a:r>
          </a:p>
          <a:p>
            <a:pPr algn="just">
              <a:lnSpc>
                <a:spcPts val="3157"/>
              </a:lnSpc>
            </a:pPr>
            <a:r>
              <a:rPr lang="en-US" sz="2255">
                <a:solidFill>
                  <a:srgbClr val="FFFFFF"/>
                </a:solidFill>
                <a:latin typeface="Helvetica World"/>
                <a:ea typeface="Helvetica World"/>
                <a:cs typeface="Helvetica World"/>
                <a:sym typeface="Helvetica World"/>
              </a:rPr>
              <a:t>Through this training, you've learned how to identify red flags, understand attacker tactics, and most importantly, how to protect yourself and others.</a:t>
            </a:r>
          </a:p>
          <a:p>
            <a:pPr algn="just">
              <a:lnSpc>
                <a:spcPts val="3157"/>
              </a:lnSpc>
            </a:pPr>
            <a:r>
              <a:rPr lang="en-US" sz="2255">
                <a:solidFill>
                  <a:srgbClr val="FFFFFF"/>
                </a:solidFill>
                <a:latin typeface="Helvetica World"/>
                <a:ea typeface="Helvetica World"/>
                <a:cs typeface="Helvetica World"/>
                <a:sym typeface="Helvetica World"/>
              </a:rPr>
              <a:t>💡 Cybersecurity is everyone’s responsibility  staying alert and cautious can make a real difference.</a:t>
            </a:r>
          </a:p>
          <a:p>
            <a:pPr algn="just">
              <a:lnSpc>
                <a:spcPts val="3157"/>
              </a:lnSpc>
              <a:spcBef>
                <a:spcPct val="0"/>
              </a:spcBef>
            </a:pPr>
            <a:r>
              <a:rPr lang="en-US" sz="2255">
                <a:solidFill>
                  <a:srgbClr val="FFFFFF"/>
                </a:solidFill>
                <a:latin typeface="Helvetica World"/>
                <a:ea typeface="Helvetica World"/>
                <a:cs typeface="Helvetica World"/>
                <a:sym typeface="Helvetica World"/>
              </a:rPr>
              <a:t> Stay safe, stay secure.</a:t>
            </a:r>
          </a:p>
          <a:p>
            <a:pPr algn="just">
              <a:lnSpc>
                <a:spcPts val="3157"/>
              </a:lnSpc>
              <a:spcBef>
                <a:spcPct val="0"/>
              </a:spcBef>
            </a:pPr>
          </a:p>
        </p:txBody>
      </p:sp>
      <p:grpSp>
        <p:nvGrpSpPr>
          <p:cNvPr name="Group 12" id="12"/>
          <p:cNvGrpSpPr/>
          <p:nvPr/>
        </p:nvGrpSpPr>
        <p:grpSpPr>
          <a:xfrm rot="0">
            <a:off x="14961315" y="5436457"/>
            <a:ext cx="1390812" cy="1390812"/>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3131"/>
            </a:solidFill>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
        <p:nvSpPr>
          <p:cNvPr name="Freeform 15" id="15"/>
          <p:cNvSpPr/>
          <p:nvPr/>
        </p:nvSpPr>
        <p:spPr>
          <a:xfrm flipH="false" flipV="false" rot="0">
            <a:off x="15296675" y="5726903"/>
            <a:ext cx="720091" cy="809919"/>
          </a:xfrm>
          <a:custGeom>
            <a:avLst/>
            <a:gdLst/>
            <a:ahLst/>
            <a:cxnLst/>
            <a:rect r="r" b="b" t="t" l="l"/>
            <a:pathLst>
              <a:path h="809919" w="720091">
                <a:moveTo>
                  <a:pt x="0" y="0"/>
                </a:moveTo>
                <a:lnTo>
                  <a:pt x="720092" y="0"/>
                </a:lnTo>
                <a:lnTo>
                  <a:pt x="720092" y="809919"/>
                </a:lnTo>
                <a:lnTo>
                  <a:pt x="0" y="80991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6" id="16"/>
          <p:cNvSpPr/>
          <p:nvPr/>
        </p:nvSpPr>
        <p:spPr>
          <a:xfrm flipH="true" flipV="false" rot="0">
            <a:off x="16330412" y="8329412"/>
            <a:ext cx="928888" cy="928888"/>
          </a:xfrm>
          <a:custGeom>
            <a:avLst/>
            <a:gdLst/>
            <a:ahLst/>
            <a:cxnLst/>
            <a:rect r="r" b="b" t="t" l="l"/>
            <a:pathLst>
              <a:path h="928888" w="928888">
                <a:moveTo>
                  <a:pt x="928888" y="0"/>
                </a:moveTo>
                <a:lnTo>
                  <a:pt x="0" y="0"/>
                </a:lnTo>
                <a:lnTo>
                  <a:pt x="0" y="928888"/>
                </a:lnTo>
                <a:lnTo>
                  <a:pt x="928888" y="928888"/>
                </a:lnTo>
                <a:lnTo>
                  <a:pt x="928888"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4456196" y="5143500"/>
            <a:ext cx="7893770" cy="3555218"/>
            <a:chOff x="0" y="0"/>
            <a:chExt cx="8459470" cy="3810000"/>
          </a:xfrm>
        </p:grpSpPr>
        <p:sp>
          <p:nvSpPr>
            <p:cNvPr name="Freeform 4" id="4"/>
            <p:cNvSpPr/>
            <p:nvPr/>
          </p:nvSpPr>
          <p:spPr>
            <a:xfrm flipH="false" flipV="false" rot="0">
              <a:off x="0" y="0"/>
              <a:ext cx="8459470" cy="3808730"/>
            </a:xfrm>
            <a:custGeom>
              <a:avLst/>
              <a:gdLst/>
              <a:ahLst/>
              <a:cxnLst/>
              <a:rect r="r" b="b" t="t" l="l"/>
              <a:pathLst>
                <a:path h="3808730" w="8459470">
                  <a:moveTo>
                    <a:pt x="458470" y="0"/>
                  </a:moveTo>
                  <a:lnTo>
                    <a:pt x="8001000" y="0"/>
                  </a:lnTo>
                  <a:cubicBezTo>
                    <a:pt x="8255000" y="0"/>
                    <a:pt x="8459470" y="205740"/>
                    <a:pt x="8459470" y="458470"/>
                  </a:cubicBezTo>
                  <a:lnTo>
                    <a:pt x="8459470" y="2320290"/>
                  </a:lnTo>
                  <a:cubicBezTo>
                    <a:pt x="8459470" y="2451100"/>
                    <a:pt x="8403590" y="2576830"/>
                    <a:pt x="8304530" y="2663190"/>
                  </a:cubicBezTo>
                  <a:lnTo>
                    <a:pt x="7141210" y="3693160"/>
                  </a:lnTo>
                  <a:cubicBezTo>
                    <a:pt x="7057390" y="3768090"/>
                    <a:pt x="6949440" y="3808730"/>
                    <a:pt x="6836410" y="3808730"/>
                  </a:cubicBezTo>
                  <a:lnTo>
                    <a:pt x="3760470" y="3808730"/>
                  </a:lnTo>
                  <a:cubicBezTo>
                    <a:pt x="3506470" y="3808730"/>
                    <a:pt x="3302000" y="3602990"/>
                    <a:pt x="3302000" y="3350260"/>
                  </a:cubicBezTo>
                  <a:lnTo>
                    <a:pt x="3302000" y="3227070"/>
                  </a:lnTo>
                  <a:cubicBezTo>
                    <a:pt x="3302000" y="2973070"/>
                    <a:pt x="3096260" y="2768600"/>
                    <a:pt x="2843530" y="2768600"/>
                  </a:cubicBezTo>
                  <a:lnTo>
                    <a:pt x="458470" y="2768600"/>
                  </a:lnTo>
                  <a:cubicBezTo>
                    <a:pt x="205740" y="2768600"/>
                    <a:pt x="0" y="2562860"/>
                    <a:pt x="0" y="2310130"/>
                  </a:cubicBezTo>
                  <a:lnTo>
                    <a:pt x="0" y="458470"/>
                  </a:lnTo>
                  <a:cubicBezTo>
                    <a:pt x="0" y="205740"/>
                    <a:pt x="205740" y="0"/>
                    <a:pt x="458470" y="0"/>
                  </a:cubicBezTo>
                  <a:close/>
                </a:path>
              </a:pathLst>
            </a:custGeom>
            <a:blipFill>
              <a:blip r:embed="rId3"/>
              <a:stretch>
                <a:fillRect l="0" t="-12560" r="0" b="-12560"/>
              </a:stretch>
            </a:blipFill>
          </p:spPr>
        </p:sp>
      </p:grpSp>
      <p:grpSp>
        <p:nvGrpSpPr>
          <p:cNvPr name="Group 5" id="5"/>
          <p:cNvGrpSpPr/>
          <p:nvPr/>
        </p:nvGrpSpPr>
        <p:grpSpPr>
          <a:xfrm rot="0">
            <a:off x="2116180" y="6185057"/>
            <a:ext cx="941384" cy="941384"/>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3131"/>
            </a:soli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
        <p:nvSpPr>
          <p:cNvPr name="Freeform 8" id="8"/>
          <p:cNvSpPr/>
          <p:nvPr/>
        </p:nvSpPr>
        <p:spPr>
          <a:xfrm flipH="false" flipV="false" rot="0">
            <a:off x="2343171" y="6381648"/>
            <a:ext cx="487401" cy="548201"/>
          </a:xfrm>
          <a:custGeom>
            <a:avLst/>
            <a:gdLst/>
            <a:ahLst/>
            <a:cxnLst/>
            <a:rect r="r" b="b" t="t" l="l"/>
            <a:pathLst>
              <a:path h="548201" w="487401">
                <a:moveTo>
                  <a:pt x="0" y="0"/>
                </a:moveTo>
                <a:lnTo>
                  <a:pt x="487401" y="0"/>
                </a:lnTo>
                <a:lnTo>
                  <a:pt x="487401" y="548202"/>
                </a:lnTo>
                <a:lnTo>
                  <a:pt x="0" y="5482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5076725" y="2821714"/>
            <a:ext cx="8950091" cy="1589665"/>
          </a:xfrm>
          <a:prstGeom prst="rect">
            <a:avLst/>
          </a:prstGeom>
        </p:spPr>
        <p:txBody>
          <a:bodyPr anchor="t" rtlCol="false" tIns="0" lIns="0" bIns="0" rIns="0">
            <a:spAutoFit/>
          </a:bodyPr>
          <a:lstStyle/>
          <a:p>
            <a:pPr algn="l">
              <a:lnSpc>
                <a:spcPts val="12287"/>
              </a:lnSpc>
            </a:pPr>
            <a:r>
              <a:rPr lang="en-US" sz="11170">
                <a:solidFill>
                  <a:srgbClr val="FF3131"/>
                </a:solidFill>
                <a:latin typeface="Gagalin"/>
                <a:ea typeface="Gagalin"/>
                <a:cs typeface="Gagalin"/>
                <a:sym typeface="Gagalin"/>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DAGndOuR54Q</dc:identifier>
  <dcterms:modified xsi:type="dcterms:W3CDTF">2011-08-01T06:04:30Z</dcterms:modified>
  <cp:revision>1</cp:revision>
  <dc:title>Red and Black Futuristic Cyber Security Presentation</dc:title>
</cp:coreProperties>
</file>

<file path=docProps/thumbnail.jpeg>
</file>